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tects Daughter" charset="1" panose="00000000000000000000"/>
      <p:regular r:id="rId10"/>
    </p:embeddedFont>
    <p:embeddedFont>
      <p:font typeface="Some Time Later" charset="1" panose="02000503000000000000"/>
      <p:regular r:id="rId11"/>
    </p:embeddedFont>
    <p:embeddedFont>
      <p:font typeface="Pierson" charset="1" panose="00000000000000000000"/>
      <p:regular r:id="rId12"/>
    </p:embeddedFont>
    <p:embeddedFont>
      <p:font typeface="Pierson Bold" charset="1" panose="00000000000000000000"/>
      <p:regular r:id="rId13"/>
    </p:embeddedFont>
    <p:embeddedFont>
      <p:font typeface="Arcadian" charset="1" panose="00000000000000000000"/>
      <p:regular r:id="rId14"/>
    </p:embeddedFont>
    <p:embeddedFont>
      <p:font typeface="Arcadian Italics" charset="1" panose="00000000000000000000"/>
      <p:regular r:id="rId15"/>
    </p:embeddedFont>
    <p:embeddedFont>
      <p:font typeface="Garet" charset="1" panose="00000000000000000000"/>
      <p:regular r:id="rId16"/>
    </p:embeddedFont>
    <p:embeddedFont>
      <p:font typeface="Garet Bold" charset="1" panose="00000000000000000000"/>
      <p:regular r:id="rId17"/>
    </p:embeddedFont>
    <p:embeddedFont>
      <p:font typeface="Garet Italics" charset="1" panose="00000000000000000000"/>
      <p:regular r:id="rId18"/>
    </p:embeddedFont>
    <p:embeddedFont>
      <p:font typeface="Garet Bold Italics" charset="1" panose="00000000000000000000"/>
      <p:regular r:id="rId19"/>
    </p:embeddedFont>
    <p:embeddedFont>
      <p:font typeface="Garet Light" charset="1" panose="00000000000000000000"/>
      <p:regular r:id="rId20"/>
    </p:embeddedFont>
    <p:embeddedFont>
      <p:font typeface="Garet Ultra-Bold" charset="1" panose="00000000000000000000"/>
      <p:regular r:id="rId21"/>
    </p:embeddedFont>
    <p:embeddedFont>
      <p:font typeface="Garet Ultra-Bold Italics" charset="1" panose="00000000000000000000"/>
      <p:regular r:id="rId22"/>
    </p:embeddedFont>
    <p:embeddedFont>
      <p:font typeface="Garet Heavy" charset="1" panose="00000000000000000000"/>
      <p:regular r:id="rId23"/>
    </p:embeddedFont>
    <p:embeddedFont>
      <p:font typeface="Garet Heavy Italics" charset="1" panose="00000000000000000000"/>
      <p:regular r:id="rId24"/>
    </p:embeddedFont>
    <p:embeddedFont>
      <p:font typeface="Alice" charset="1" panose="00000500000000000000"/>
      <p:regular r:id="rId25"/>
    </p:embeddedFont>
    <p:embeddedFont>
      <p:font typeface="Alice Bold" charset="1" panose="00000500000000000000"/>
      <p:regular r:id="rId26"/>
    </p:embeddedFont>
    <p:embeddedFont>
      <p:font typeface="Alice Italics" charset="1" panose="00000500000000000000"/>
      <p:regular r:id="rId27"/>
    </p:embeddedFont>
    <p:embeddedFont>
      <p:font typeface="Alice Bold Italics"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2" Target="../media/image5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129924">
            <a:off x="7325267" y="-196641"/>
            <a:ext cx="3187670" cy="2590707"/>
          </a:xfrm>
          <a:custGeom>
            <a:avLst/>
            <a:gdLst/>
            <a:ahLst/>
            <a:cxnLst/>
            <a:rect r="r" b="b" t="t" l="l"/>
            <a:pathLst>
              <a:path h="2590707" w="3187670">
                <a:moveTo>
                  <a:pt x="0" y="0"/>
                </a:moveTo>
                <a:lnTo>
                  <a:pt x="3187670" y="0"/>
                </a:lnTo>
                <a:lnTo>
                  <a:pt x="3187670" y="2590707"/>
                </a:lnTo>
                <a:lnTo>
                  <a:pt x="0" y="2590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6929">
            <a:off x="-284520" y="5646245"/>
            <a:ext cx="1757330" cy="2083043"/>
          </a:xfrm>
          <a:custGeom>
            <a:avLst/>
            <a:gdLst/>
            <a:ahLst/>
            <a:cxnLst/>
            <a:rect r="r" b="b" t="t" l="l"/>
            <a:pathLst>
              <a:path h="2083043" w="1757330">
                <a:moveTo>
                  <a:pt x="0" y="0"/>
                </a:moveTo>
                <a:lnTo>
                  <a:pt x="1757331" y="0"/>
                </a:lnTo>
                <a:lnTo>
                  <a:pt x="1757331" y="2083043"/>
                </a:lnTo>
                <a:lnTo>
                  <a:pt x="0" y="208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65445" y="-1106544"/>
            <a:ext cx="3448877" cy="3676129"/>
          </a:xfrm>
          <a:custGeom>
            <a:avLst/>
            <a:gdLst/>
            <a:ahLst/>
            <a:cxnLst/>
            <a:rect r="r" b="b" t="t" l="l"/>
            <a:pathLst>
              <a:path h="3676129" w="3448877">
                <a:moveTo>
                  <a:pt x="0" y="0"/>
                </a:moveTo>
                <a:lnTo>
                  <a:pt x="3448877" y="0"/>
                </a:lnTo>
                <a:lnTo>
                  <a:pt x="3448877" y="3676128"/>
                </a:lnTo>
                <a:lnTo>
                  <a:pt x="0" y="3676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19847">
            <a:off x="4359748" y="5853848"/>
            <a:ext cx="1791395" cy="2002575"/>
          </a:xfrm>
          <a:custGeom>
            <a:avLst/>
            <a:gdLst/>
            <a:ahLst/>
            <a:cxnLst/>
            <a:rect r="r" b="b" t="t" l="l"/>
            <a:pathLst>
              <a:path h="2002575" w="1791395">
                <a:moveTo>
                  <a:pt x="0" y="0"/>
                </a:moveTo>
                <a:lnTo>
                  <a:pt x="1791395" y="0"/>
                </a:lnTo>
                <a:lnTo>
                  <a:pt x="1791395" y="2002576"/>
                </a:lnTo>
                <a:lnTo>
                  <a:pt x="0" y="20025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31520" y="731520"/>
            <a:ext cx="8290560" cy="5852160"/>
            <a:chOff x="0" y="0"/>
            <a:chExt cx="5258364" cy="3711787"/>
          </a:xfrm>
        </p:grpSpPr>
        <p:sp>
          <p:nvSpPr>
            <p:cNvPr name="Freeform 7" id="7"/>
            <p:cNvSpPr/>
            <p:nvPr/>
          </p:nvSpPr>
          <p:spPr>
            <a:xfrm flipH="false" flipV="false" rot="0">
              <a:off x="0" y="0"/>
              <a:ext cx="5258365" cy="3711787"/>
            </a:xfrm>
            <a:custGeom>
              <a:avLst/>
              <a:gdLst/>
              <a:ahLst/>
              <a:cxnLst/>
              <a:rect r="r" b="b" t="t" l="l"/>
              <a:pathLst>
                <a:path h="3711787" w="5258365">
                  <a:moveTo>
                    <a:pt x="5133904" y="3711787"/>
                  </a:moveTo>
                  <a:lnTo>
                    <a:pt x="124460" y="3711787"/>
                  </a:lnTo>
                  <a:cubicBezTo>
                    <a:pt x="55880" y="3711787"/>
                    <a:pt x="0" y="3655907"/>
                    <a:pt x="0" y="3587327"/>
                  </a:cubicBezTo>
                  <a:lnTo>
                    <a:pt x="0" y="124460"/>
                  </a:lnTo>
                  <a:cubicBezTo>
                    <a:pt x="0" y="55880"/>
                    <a:pt x="55880" y="0"/>
                    <a:pt x="124460" y="0"/>
                  </a:cubicBezTo>
                  <a:lnTo>
                    <a:pt x="5133904" y="0"/>
                  </a:lnTo>
                  <a:cubicBezTo>
                    <a:pt x="5202484" y="0"/>
                    <a:pt x="5258365" y="55880"/>
                    <a:pt x="5258365" y="124460"/>
                  </a:cubicBezTo>
                  <a:lnTo>
                    <a:pt x="5258365" y="3587327"/>
                  </a:lnTo>
                  <a:cubicBezTo>
                    <a:pt x="5258365" y="3655907"/>
                    <a:pt x="5202484" y="3711787"/>
                    <a:pt x="5133904" y="3711787"/>
                  </a:cubicBezTo>
                  <a:close/>
                </a:path>
              </a:pathLst>
            </a:custGeom>
            <a:solidFill>
              <a:srgbClr val="FFFFFF">
                <a:alpha val="89804"/>
              </a:srgbClr>
            </a:solidFill>
          </p:spPr>
        </p:sp>
      </p:grpSp>
      <p:sp>
        <p:nvSpPr>
          <p:cNvPr name="Freeform 8" id="8"/>
          <p:cNvSpPr/>
          <p:nvPr/>
        </p:nvSpPr>
        <p:spPr>
          <a:xfrm flipH="false" flipV="false" rot="0">
            <a:off x="5964616" y="2049438"/>
            <a:ext cx="2625689" cy="3216323"/>
          </a:xfrm>
          <a:custGeom>
            <a:avLst/>
            <a:gdLst/>
            <a:ahLst/>
            <a:cxnLst/>
            <a:rect r="r" b="b" t="t" l="l"/>
            <a:pathLst>
              <a:path h="3216323" w="2625689">
                <a:moveTo>
                  <a:pt x="0" y="0"/>
                </a:moveTo>
                <a:lnTo>
                  <a:pt x="2625689" y="0"/>
                </a:lnTo>
                <a:lnTo>
                  <a:pt x="2625689" y="3216324"/>
                </a:lnTo>
                <a:lnTo>
                  <a:pt x="0" y="3216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111953" y="2098345"/>
            <a:ext cx="6165508" cy="3479833"/>
          </a:xfrm>
          <a:prstGeom prst="rect">
            <a:avLst/>
          </a:prstGeom>
        </p:spPr>
        <p:txBody>
          <a:bodyPr anchor="t" rtlCol="false" tIns="0" lIns="0" bIns="0" rIns="0">
            <a:spAutoFit/>
          </a:bodyPr>
          <a:lstStyle/>
          <a:p>
            <a:pPr>
              <a:lnSpc>
                <a:spcPts val="13014"/>
              </a:lnSpc>
            </a:pPr>
            <a:r>
              <a:rPr lang="en-US" sz="12885">
                <a:solidFill>
                  <a:srgbClr val="56487A"/>
                </a:solidFill>
                <a:latin typeface="Some Time Later"/>
              </a:rPr>
              <a:t>Group</a:t>
            </a:r>
          </a:p>
          <a:p>
            <a:pPr>
              <a:lnSpc>
                <a:spcPts val="13014"/>
              </a:lnSpc>
            </a:pPr>
            <a:r>
              <a:rPr lang="en-US" sz="12885">
                <a:solidFill>
                  <a:srgbClr val="56487A"/>
                </a:solidFill>
                <a:latin typeface="Some Time Later"/>
              </a:rPr>
              <a:t>Project</a:t>
            </a:r>
          </a:p>
        </p:txBody>
      </p:sp>
      <p:sp>
        <p:nvSpPr>
          <p:cNvPr name="TextBox 10" id="10"/>
          <p:cNvSpPr txBox="true"/>
          <p:nvPr/>
        </p:nvSpPr>
        <p:spPr>
          <a:xfrm rot="0">
            <a:off x="1492326" y="1424940"/>
            <a:ext cx="3182213" cy="312081"/>
          </a:xfrm>
          <a:prstGeom prst="rect">
            <a:avLst/>
          </a:prstGeom>
        </p:spPr>
        <p:txBody>
          <a:bodyPr anchor="t" rtlCol="false" tIns="0" lIns="0" bIns="0" rIns="0">
            <a:spAutoFit/>
          </a:bodyPr>
          <a:lstStyle/>
          <a:p>
            <a:pPr>
              <a:lnSpc>
                <a:spcPts val="2538"/>
              </a:lnSpc>
              <a:spcBef>
                <a:spcPct val="0"/>
              </a:spcBef>
            </a:pPr>
            <a:r>
              <a:rPr lang="en-US" sz="1813">
                <a:solidFill>
                  <a:srgbClr val="56487A"/>
                </a:solidFill>
                <a:latin typeface="Garet Light"/>
              </a:rPr>
              <a:t>Mrs. Erlita’s Class</a:t>
            </a:r>
          </a:p>
        </p:txBody>
      </p:sp>
      <p:sp>
        <p:nvSpPr>
          <p:cNvPr name="TextBox 11" id="11"/>
          <p:cNvSpPr txBox="true"/>
          <p:nvPr/>
        </p:nvSpPr>
        <p:spPr>
          <a:xfrm rot="0">
            <a:off x="1138960" y="5403088"/>
            <a:ext cx="3305103" cy="306366"/>
          </a:xfrm>
          <a:prstGeom prst="rect">
            <a:avLst/>
          </a:prstGeom>
        </p:spPr>
        <p:txBody>
          <a:bodyPr anchor="t" rtlCol="false" tIns="0" lIns="0" bIns="0" rIns="0">
            <a:spAutoFit/>
          </a:bodyPr>
          <a:lstStyle/>
          <a:p>
            <a:pPr>
              <a:lnSpc>
                <a:spcPts val="2538"/>
              </a:lnSpc>
              <a:spcBef>
                <a:spcPct val="0"/>
              </a:spcBef>
            </a:pPr>
            <a:r>
              <a:rPr lang="en-US" sz="1813" spc="734">
                <a:solidFill>
                  <a:srgbClr val="56487A"/>
                </a:solidFill>
                <a:latin typeface="Alice"/>
              </a:rPr>
              <a:t>Group 1 PPLG 1</a:t>
            </a:r>
          </a:p>
        </p:txBody>
      </p:sp>
      <p:sp>
        <p:nvSpPr>
          <p:cNvPr name="Freeform 12" id="12"/>
          <p:cNvSpPr/>
          <p:nvPr/>
        </p:nvSpPr>
        <p:spPr>
          <a:xfrm flipH="false" flipV="false" rot="2146781">
            <a:off x="5020328" y="23578"/>
            <a:ext cx="617503" cy="690298"/>
          </a:xfrm>
          <a:custGeom>
            <a:avLst/>
            <a:gdLst/>
            <a:ahLst/>
            <a:cxnLst/>
            <a:rect r="r" b="b" t="t" l="l"/>
            <a:pathLst>
              <a:path h="690298" w="617503">
                <a:moveTo>
                  <a:pt x="0" y="0"/>
                </a:moveTo>
                <a:lnTo>
                  <a:pt x="617503" y="0"/>
                </a:lnTo>
                <a:lnTo>
                  <a:pt x="617503" y="690298"/>
                </a:lnTo>
                <a:lnTo>
                  <a:pt x="0" y="6902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536852">
            <a:off x="4041905" y="-1223778"/>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96311">
            <a:off x="-1448902" y="2304442"/>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1989" y="-736029"/>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87214" y="543059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1520" y="731520"/>
            <a:ext cx="8290560" cy="5852160"/>
            <a:chOff x="0" y="0"/>
            <a:chExt cx="5258364" cy="3711787"/>
          </a:xfrm>
        </p:grpSpPr>
        <p:sp>
          <p:nvSpPr>
            <p:cNvPr name="Freeform 7" id="7"/>
            <p:cNvSpPr/>
            <p:nvPr/>
          </p:nvSpPr>
          <p:spPr>
            <a:xfrm flipH="false" flipV="false" rot="0">
              <a:off x="0" y="0"/>
              <a:ext cx="5258365" cy="3711787"/>
            </a:xfrm>
            <a:custGeom>
              <a:avLst/>
              <a:gdLst/>
              <a:ahLst/>
              <a:cxnLst/>
              <a:rect r="r" b="b" t="t" l="l"/>
              <a:pathLst>
                <a:path h="3711787" w="5258365">
                  <a:moveTo>
                    <a:pt x="5133904" y="3711787"/>
                  </a:moveTo>
                  <a:lnTo>
                    <a:pt x="124460" y="3711787"/>
                  </a:lnTo>
                  <a:cubicBezTo>
                    <a:pt x="55880" y="3711787"/>
                    <a:pt x="0" y="3655907"/>
                    <a:pt x="0" y="3587327"/>
                  </a:cubicBezTo>
                  <a:lnTo>
                    <a:pt x="0" y="124460"/>
                  </a:lnTo>
                  <a:cubicBezTo>
                    <a:pt x="0" y="55880"/>
                    <a:pt x="55880" y="0"/>
                    <a:pt x="124460" y="0"/>
                  </a:cubicBezTo>
                  <a:lnTo>
                    <a:pt x="5133904" y="0"/>
                  </a:lnTo>
                  <a:cubicBezTo>
                    <a:pt x="5202484" y="0"/>
                    <a:pt x="5258365" y="55880"/>
                    <a:pt x="5258365" y="124460"/>
                  </a:cubicBezTo>
                  <a:lnTo>
                    <a:pt x="5258365" y="3587327"/>
                  </a:lnTo>
                  <a:cubicBezTo>
                    <a:pt x="5258365" y="3655907"/>
                    <a:pt x="5202484" y="3711787"/>
                    <a:pt x="5133904" y="3711787"/>
                  </a:cubicBezTo>
                  <a:close/>
                </a:path>
              </a:pathLst>
            </a:custGeom>
            <a:solidFill>
              <a:srgbClr val="FFFFFF">
                <a:alpha val="89804"/>
              </a:srgbClr>
            </a:solidFill>
          </p:spPr>
        </p:sp>
      </p:grpSp>
      <p:sp>
        <p:nvSpPr>
          <p:cNvPr name="TextBox 8" id="8"/>
          <p:cNvSpPr txBox="true"/>
          <p:nvPr/>
        </p:nvSpPr>
        <p:spPr>
          <a:xfrm rot="0">
            <a:off x="2210311" y="2614283"/>
            <a:ext cx="4987629" cy="3057842"/>
          </a:xfrm>
          <a:prstGeom prst="rect">
            <a:avLst/>
          </a:prstGeom>
        </p:spPr>
        <p:txBody>
          <a:bodyPr anchor="t" rtlCol="false" tIns="0" lIns="0" bIns="0" rIns="0">
            <a:spAutoFit/>
          </a:bodyPr>
          <a:lstStyle/>
          <a:p>
            <a:pPr>
              <a:lnSpc>
                <a:spcPts val="3049"/>
              </a:lnSpc>
            </a:pPr>
            <a:r>
              <a:rPr lang="en-US" sz="1524">
                <a:solidFill>
                  <a:srgbClr val="56487A"/>
                </a:solidFill>
                <a:latin typeface="Garet Light"/>
              </a:rPr>
              <a:t>ndonesia juga dihadapkan pada tantangan mengenai lingkungan hidup dan pembangunan berkelanjutan. Bagaimana menjaga keseimbangan antara pertumbuhan ekonomi dan pelestarian alam merupakan pertanyaan yang mendesak.</a:t>
            </a:r>
          </a:p>
          <a:p>
            <a:pPr>
              <a:lnSpc>
                <a:spcPts val="3049"/>
              </a:lnSpc>
            </a:pPr>
          </a:p>
          <a:p>
            <a:pPr>
              <a:lnSpc>
                <a:spcPts val="3049"/>
              </a:lnSpc>
            </a:pPr>
          </a:p>
        </p:txBody>
      </p:sp>
      <p:sp>
        <p:nvSpPr>
          <p:cNvPr name="Freeform 9" id="9"/>
          <p:cNvSpPr/>
          <p:nvPr/>
        </p:nvSpPr>
        <p:spPr>
          <a:xfrm flipH="false" flipV="false" rot="0">
            <a:off x="-153735" y="78945"/>
            <a:ext cx="946262" cy="1057813"/>
          </a:xfrm>
          <a:custGeom>
            <a:avLst/>
            <a:gdLst/>
            <a:ahLst/>
            <a:cxnLst/>
            <a:rect r="r" b="b" t="t" l="l"/>
            <a:pathLst>
              <a:path h="1057813" w="946262">
                <a:moveTo>
                  <a:pt x="0" y="0"/>
                </a:moveTo>
                <a:lnTo>
                  <a:pt x="946262" y="0"/>
                </a:lnTo>
                <a:lnTo>
                  <a:pt x="946262" y="1057812"/>
                </a:lnTo>
                <a:lnTo>
                  <a:pt x="0" y="1057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28017" y="6257387"/>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4296311">
            <a:off x="8664947" y="1904586"/>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7678" y="4758887"/>
            <a:ext cx="2816465" cy="2314352"/>
          </a:xfrm>
          <a:custGeom>
            <a:avLst/>
            <a:gdLst/>
            <a:ahLst/>
            <a:cxnLst/>
            <a:rect r="r" b="b" t="t" l="l"/>
            <a:pathLst>
              <a:path h="2314352" w="2816465">
                <a:moveTo>
                  <a:pt x="0" y="0"/>
                </a:moveTo>
                <a:lnTo>
                  <a:pt x="2816464" y="0"/>
                </a:lnTo>
                <a:lnTo>
                  <a:pt x="2816464" y="2314352"/>
                </a:lnTo>
                <a:lnTo>
                  <a:pt x="0" y="2314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835019" y="78945"/>
            <a:ext cx="1918581" cy="1945329"/>
          </a:xfrm>
          <a:custGeom>
            <a:avLst/>
            <a:gdLst/>
            <a:ahLst/>
            <a:cxnLst/>
            <a:rect r="r" b="b" t="t" l="l"/>
            <a:pathLst>
              <a:path h="1945329" w="1918581">
                <a:moveTo>
                  <a:pt x="0" y="0"/>
                </a:moveTo>
                <a:lnTo>
                  <a:pt x="1918581" y="0"/>
                </a:lnTo>
                <a:lnTo>
                  <a:pt x="1918581" y="1945329"/>
                </a:lnTo>
                <a:lnTo>
                  <a:pt x="0" y="19453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075176" y="986367"/>
            <a:ext cx="6258852" cy="1418905"/>
          </a:xfrm>
          <a:prstGeom prst="rect">
            <a:avLst/>
          </a:prstGeom>
        </p:spPr>
        <p:txBody>
          <a:bodyPr anchor="t" rtlCol="false" tIns="0" lIns="0" bIns="0" rIns="0">
            <a:spAutoFit/>
          </a:bodyPr>
          <a:lstStyle/>
          <a:p>
            <a:pPr>
              <a:lnSpc>
                <a:spcPts val="5529"/>
              </a:lnSpc>
              <a:spcBef>
                <a:spcPct val="0"/>
              </a:spcBef>
            </a:pPr>
            <a:r>
              <a:rPr lang="en-US" sz="3949">
                <a:solidFill>
                  <a:srgbClr val="56487A"/>
                </a:solidFill>
                <a:latin typeface="Some Time Later"/>
              </a:rPr>
              <a:t>9. Lingkungan dan Pembangunan Berkelanjutan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1114440">
            <a:off x="1372761" y="1431252"/>
            <a:ext cx="6805924" cy="3836840"/>
          </a:xfrm>
          <a:custGeom>
            <a:avLst/>
            <a:gdLst/>
            <a:ahLst/>
            <a:cxnLst/>
            <a:rect r="r" b="b" t="t" l="l"/>
            <a:pathLst>
              <a:path h="3836840" w="6805924">
                <a:moveTo>
                  <a:pt x="0" y="0"/>
                </a:moveTo>
                <a:lnTo>
                  <a:pt x="6805924" y="0"/>
                </a:lnTo>
                <a:lnTo>
                  <a:pt x="6805924" y="3836840"/>
                </a:lnTo>
                <a:lnTo>
                  <a:pt x="0" y="383684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6339" y="-1854076"/>
            <a:ext cx="3987371" cy="4016582"/>
          </a:xfrm>
          <a:custGeom>
            <a:avLst/>
            <a:gdLst/>
            <a:ahLst/>
            <a:cxnLst/>
            <a:rect r="r" b="b" t="t" l="l"/>
            <a:pathLst>
              <a:path h="4016582" w="3987371">
                <a:moveTo>
                  <a:pt x="0" y="0"/>
                </a:moveTo>
                <a:lnTo>
                  <a:pt x="3987371" y="0"/>
                </a:lnTo>
                <a:lnTo>
                  <a:pt x="3987371" y="4016582"/>
                </a:lnTo>
                <a:lnTo>
                  <a:pt x="0" y="4016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76815" y="2293279"/>
            <a:ext cx="7622346" cy="2585069"/>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Architects Daughter"/>
              </a:rPr>
              <a:t>  Semua tantangan ini merupakan bagian dari proses demokrasi, dialog, dan perubahan sosial yang terus berlangsung di Indonesia. Pemerintah, masyarakat sipil, dan berbagai kelompok harus bekerja sama untuk mengatasi tantangan ini dan memperkuat fondasi ideologi Indonesia yang berlandaskan keberagaman, toleransi, dan prinsip-prinsip demokrasi.</a:t>
            </a:r>
          </a:p>
        </p:txBody>
      </p:sp>
      <p:sp>
        <p:nvSpPr>
          <p:cNvPr name="Freeform 5" id="5"/>
          <p:cNvSpPr/>
          <p:nvPr/>
        </p:nvSpPr>
        <p:spPr>
          <a:xfrm flipH="false" flipV="false" rot="0">
            <a:off x="6365025" y="6252111"/>
            <a:ext cx="753311" cy="842116"/>
          </a:xfrm>
          <a:custGeom>
            <a:avLst/>
            <a:gdLst/>
            <a:ahLst/>
            <a:cxnLst/>
            <a:rect r="r" b="b" t="t" l="l"/>
            <a:pathLst>
              <a:path h="842116" w="753311">
                <a:moveTo>
                  <a:pt x="0" y="0"/>
                </a:moveTo>
                <a:lnTo>
                  <a:pt x="753311" y="0"/>
                </a:lnTo>
                <a:lnTo>
                  <a:pt x="753311" y="842115"/>
                </a:lnTo>
                <a:lnTo>
                  <a:pt x="0" y="8421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349335">
            <a:off x="8146991" y="-513980"/>
            <a:ext cx="1459587" cy="2768182"/>
          </a:xfrm>
          <a:custGeom>
            <a:avLst/>
            <a:gdLst/>
            <a:ahLst/>
            <a:cxnLst/>
            <a:rect r="r" b="b" t="t" l="l"/>
            <a:pathLst>
              <a:path h="2768182" w="1459587">
                <a:moveTo>
                  <a:pt x="0" y="0"/>
                </a:moveTo>
                <a:lnTo>
                  <a:pt x="1459587" y="0"/>
                </a:lnTo>
                <a:lnTo>
                  <a:pt x="1459587" y="2768183"/>
                </a:lnTo>
                <a:lnTo>
                  <a:pt x="0" y="2768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0593" y="4775489"/>
            <a:ext cx="2974020" cy="2014899"/>
          </a:xfrm>
          <a:custGeom>
            <a:avLst/>
            <a:gdLst/>
            <a:ahLst/>
            <a:cxnLst/>
            <a:rect r="r" b="b" t="t" l="l"/>
            <a:pathLst>
              <a:path h="2014899" w="2974020">
                <a:moveTo>
                  <a:pt x="0" y="0"/>
                </a:moveTo>
                <a:lnTo>
                  <a:pt x="2974020" y="0"/>
                </a:lnTo>
                <a:lnTo>
                  <a:pt x="2974020" y="2014898"/>
                </a:lnTo>
                <a:lnTo>
                  <a:pt x="0" y="20148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234014" y="5140174"/>
            <a:ext cx="2658893" cy="2658893"/>
          </a:xfrm>
          <a:custGeom>
            <a:avLst/>
            <a:gdLst/>
            <a:ahLst/>
            <a:cxnLst/>
            <a:rect r="r" b="b" t="t" l="l"/>
            <a:pathLst>
              <a:path h="2658893" w="2658893">
                <a:moveTo>
                  <a:pt x="0" y="0"/>
                </a:moveTo>
                <a:lnTo>
                  <a:pt x="2658894" y="0"/>
                </a:lnTo>
                <a:lnTo>
                  <a:pt x="2658894" y="2658893"/>
                </a:lnTo>
                <a:lnTo>
                  <a:pt x="0" y="26588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270259" y="154215"/>
            <a:ext cx="753311" cy="842116"/>
          </a:xfrm>
          <a:custGeom>
            <a:avLst/>
            <a:gdLst/>
            <a:ahLst/>
            <a:cxnLst/>
            <a:rect r="r" b="b" t="t" l="l"/>
            <a:pathLst>
              <a:path h="842116" w="753311">
                <a:moveTo>
                  <a:pt x="0" y="0"/>
                </a:moveTo>
                <a:lnTo>
                  <a:pt x="753311" y="0"/>
                </a:lnTo>
                <a:lnTo>
                  <a:pt x="753311" y="842116"/>
                </a:lnTo>
                <a:lnTo>
                  <a:pt x="0" y="842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0">
            <a:off x="1519100" y="903895"/>
            <a:ext cx="6683939" cy="5852160"/>
          </a:xfrm>
          <a:custGeom>
            <a:avLst/>
            <a:gdLst/>
            <a:ahLst/>
            <a:cxnLst/>
            <a:rect r="r" b="b" t="t" l="l"/>
            <a:pathLst>
              <a:path h="5852160" w="6683939">
                <a:moveTo>
                  <a:pt x="0" y="0"/>
                </a:moveTo>
                <a:lnTo>
                  <a:pt x="6683940" y="0"/>
                </a:lnTo>
                <a:lnTo>
                  <a:pt x="6683940" y="5852160"/>
                </a:lnTo>
                <a:lnTo>
                  <a:pt x="0" y="5852160"/>
                </a:lnTo>
                <a:lnTo>
                  <a:pt x="0" y="0"/>
                </a:lnTo>
                <a:close/>
              </a:path>
            </a:pathLst>
          </a:custGeom>
          <a:blipFill>
            <a:blip r:embed="rId2">
              <a:alphaModFix amt="5000"/>
            </a:blip>
            <a:stretch>
              <a:fillRect l="0" t="0" r="0" b="0"/>
            </a:stretch>
          </a:blipFill>
        </p:spPr>
      </p:sp>
      <p:sp>
        <p:nvSpPr>
          <p:cNvPr name="TextBox 3" id="3"/>
          <p:cNvSpPr txBox="true"/>
          <p:nvPr/>
        </p:nvSpPr>
        <p:spPr>
          <a:xfrm rot="0">
            <a:off x="1675523" y="2432863"/>
            <a:ext cx="7346557" cy="2106574"/>
          </a:xfrm>
          <a:prstGeom prst="rect">
            <a:avLst/>
          </a:prstGeom>
        </p:spPr>
        <p:txBody>
          <a:bodyPr anchor="t" rtlCol="false" tIns="0" lIns="0" bIns="0" rIns="0">
            <a:spAutoFit/>
          </a:bodyPr>
          <a:lstStyle/>
          <a:p>
            <a:pPr algn="ctr">
              <a:lnSpc>
                <a:spcPts val="16324"/>
              </a:lnSpc>
              <a:spcBef>
                <a:spcPct val="0"/>
              </a:spcBef>
            </a:pPr>
            <a:r>
              <a:rPr lang="en-US" sz="11660">
                <a:solidFill>
                  <a:srgbClr val="371A45"/>
                </a:solidFill>
                <a:latin typeface="Some Time Later"/>
              </a:rPr>
              <a:t>Thank You!</a:t>
            </a:r>
          </a:p>
        </p:txBody>
      </p:sp>
      <p:sp>
        <p:nvSpPr>
          <p:cNvPr name="Freeform 4" id="4"/>
          <p:cNvSpPr/>
          <p:nvPr/>
        </p:nvSpPr>
        <p:spPr>
          <a:xfrm flipH="false" flipV="false" rot="0">
            <a:off x="-1544418" y="6046979"/>
            <a:ext cx="6341083" cy="6237320"/>
          </a:xfrm>
          <a:custGeom>
            <a:avLst/>
            <a:gdLst/>
            <a:ahLst/>
            <a:cxnLst/>
            <a:rect r="r" b="b" t="t" l="l"/>
            <a:pathLst>
              <a:path h="6237320" w="6341083">
                <a:moveTo>
                  <a:pt x="0" y="0"/>
                </a:moveTo>
                <a:lnTo>
                  <a:pt x="6341083" y="0"/>
                </a:lnTo>
                <a:lnTo>
                  <a:pt x="6341083" y="6237320"/>
                </a:lnTo>
                <a:lnTo>
                  <a:pt x="0" y="623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926063">
            <a:off x="-299773" y="-466749"/>
            <a:ext cx="2555428" cy="3003174"/>
          </a:xfrm>
          <a:custGeom>
            <a:avLst/>
            <a:gdLst/>
            <a:ahLst/>
            <a:cxnLst/>
            <a:rect r="r" b="b" t="t" l="l"/>
            <a:pathLst>
              <a:path h="3003174" w="2555428">
                <a:moveTo>
                  <a:pt x="2555428" y="0"/>
                </a:moveTo>
                <a:lnTo>
                  <a:pt x="0" y="0"/>
                </a:lnTo>
                <a:lnTo>
                  <a:pt x="0" y="3003175"/>
                </a:lnTo>
                <a:lnTo>
                  <a:pt x="2555428" y="3003175"/>
                </a:lnTo>
                <a:lnTo>
                  <a:pt x="25554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664437" y="5658248"/>
            <a:ext cx="1827308" cy="1850865"/>
          </a:xfrm>
          <a:custGeom>
            <a:avLst/>
            <a:gdLst/>
            <a:ahLst/>
            <a:cxnLst/>
            <a:rect r="r" b="b" t="t" l="l"/>
            <a:pathLst>
              <a:path h="1850865" w="1827308">
                <a:moveTo>
                  <a:pt x="0" y="0"/>
                </a:moveTo>
                <a:lnTo>
                  <a:pt x="1827308" y="0"/>
                </a:lnTo>
                <a:lnTo>
                  <a:pt x="1827308" y="1850864"/>
                </a:lnTo>
                <a:lnTo>
                  <a:pt x="0" y="18508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034332" y="-752639"/>
            <a:ext cx="2723249" cy="2743200"/>
          </a:xfrm>
          <a:custGeom>
            <a:avLst/>
            <a:gdLst/>
            <a:ahLst/>
            <a:cxnLst/>
            <a:rect r="r" b="b" t="t" l="l"/>
            <a:pathLst>
              <a:path h="2743200" w="2723249">
                <a:moveTo>
                  <a:pt x="0" y="0"/>
                </a:moveTo>
                <a:lnTo>
                  <a:pt x="2723250" y="0"/>
                </a:lnTo>
                <a:lnTo>
                  <a:pt x="2723250" y="2743200"/>
                </a:lnTo>
                <a:lnTo>
                  <a:pt x="0" y="2743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358579" y="504090"/>
            <a:ext cx="715286" cy="799609"/>
          </a:xfrm>
          <a:custGeom>
            <a:avLst/>
            <a:gdLst/>
            <a:ahLst/>
            <a:cxnLst/>
            <a:rect r="r" b="b" t="t" l="l"/>
            <a:pathLst>
              <a:path h="799609" w="715286">
                <a:moveTo>
                  <a:pt x="0" y="0"/>
                </a:moveTo>
                <a:lnTo>
                  <a:pt x="715286" y="0"/>
                </a:lnTo>
                <a:lnTo>
                  <a:pt x="715286" y="799609"/>
                </a:lnTo>
                <a:lnTo>
                  <a:pt x="0" y="7996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8939186" y="4053996"/>
            <a:ext cx="715286" cy="799609"/>
          </a:xfrm>
          <a:custGeom>
            <a:avLst/>
            <a:gdLst/>
            <a:ahLst/>
            <a:cxnLst/>
            <a:rect r="r" b="b" t="t" l="l"/>
            <a:pathLst>
              <a:path h="799609" w="715286">
                <a:moveTo>
                  <a:pt x="0" y="0"/>
                </a:moveTo>
                <a:lnTo>
                  <a:pt x="715286" y="0"/>
                </a:lnTo>
                <a:lnTo>
                  <a:pt x="715286" y="799609"/>
                </a:lnTo>
                <a:lnTo>
                  <a:pt x="0" y="7996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429001" y="4453800"/>
            <a:ext cx="2180198" cy="2392536"/>
          </a:xfrm>
          <a:custGeom>
            <a:avLst/>
            <a:gdLst/>
            <a:ahLst/>
            <a:cxnLst/>
            <a:rect r="r" b="b" t="t" l="l"/>
            <a:pathLst>
              <a:path h="2392536" w="2180198">
                <a:moveTo>
                  <a:pt x="0" y="0"/>
                </a:moveTo>
                <a:lnTo>
                  <a:pt x="2180199" y="0"/>
                </a:lnTo>
                <a:lnTo>
                  <a:pt x="2180199" y="2392536"/>
                </a:lnTo>
                <a:lnTo>
                  <a:pt x="0" y="2392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1278186">
            <a:off x="-2576048" y="-1261985"/>
            <a:ext cx="14905696" cy="8924785"/>
          </a:xfrm>
          <a:custGeom>
            <a:avLst/>
            <a:gdLst/>
            <a:ahLst/>
            <a:cxnLst/>
            <a:rect r="r" b="b" t="t" l="l"/>
            <a:pathLst>
              <a:path h="8924785" w="14905696">
                <a:moveTo>
                  <a:pt x="0" y="0"/>
                </a:moveTo>
                <a:lnTo>
                  <a:pt x="14905696" y="0"/>
                </a:lnTo>
                <a:lnTo>
                  <a:pt x="14905696" y="8924786"/>
                </a:lnTo>
                <a:lnTo>
                  <a:pt x="0" y="8924786"/>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2958" y="-1108965"/>
            <a:ext cx="3437433" cy="4835264"/>
          </a:xfrm>
          <a:custGeom>
            <a:avLst/>
            <a:gdLst/>
            <a:ahLst/>
            <a:cxnLst/>
            <a:rect r="r" b="b" t="t" l="l"/>
            <a:pathLst>
              <a:path h="4835264" w="3437433">
                <a:moveTo>
                  <a:pt x="0" y="0"/>
                </a:moveTo>
                <a:lnTo>
                  <a:pt x="3437433" y="0"/>
                </a:lnTo>
                <a:lnTo>
                  <a:pt x="3437433" y="4835264"/>
                </a:lnTo>
                <a:lnTo>
                  <a:pt x="0" y="4835264"/>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1636" y="3738724"/>
            <a:ext cx="410516" cy="4105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 id="6"/>
          <p:cNvGrpSpPr/>
          <p:nvPr/>
        </p:nvGrpSpPr>
        <p:grpSpPr>
          <a:xfrm rot="0">
            <a:off x="4096209" y="3726299"/>
            <a:ext cx="410516" cy="41051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1161636" y="3738724"/>
            <a:ext cx="410516" cy="4105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0">
            <a:off x="1161636" y="5045012"/>
            <a:ext cx="410516" cy="4105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2" id="12"/>
          <p:cNvGrpSpPr/>
          <p:nvPr/>
        </p:nvGrpSpPr>
        <p:grpSpPr>
          <a:xfrm rot="0">
            <a:off x="4096209" y="5005392"/>
            <a:ext cx="410516" cy="410516"/>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4" id="14"/>
          <p:cNvGrpSpPr/>
          <p:nvPr/>
        </p:nvGrpSpPr>
        <p:grpSpPr>
          <a:xfrm rot="0">
            <a:off x="1161636" y="4384600"/>
            <a:ext cx="410516" cy="41051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1161636" y="4384600"/>
            <a:ext cx="410516" cy="41051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4096209" y="4384600"/>
            <a:ext cx="410516" cy="41051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20" id="20"/>
          <p:cNvSpPr/>
          <p:nvPr/>
        </p:nvSpPr>
        <p:spPr>
          <a:xfrm flipH="false" flipV="false" rot="0">
            <a:off x="7638614" y="4851179"/>
            <a:ext cx="2005724" cy="2193385"/>
          </a:xfrm>
          <a:custGeom>
            <a:avLst/>
            <a:gdLst/>
            <a:ahLst/>
            <a:cxnLst/>
            <a:rect r="r" b="b" t="t" l="l"/>
            <a:pathLst>
              <a:path h="2193385" w="2005724">
                <a:moveTo>
                  <a:pt x="0" y="0"/>
                </a:moveTo>
                <a:lnTo>
                  <a:pt x="2005724" y="0"/>
                </a:lnTo>
                <a:lnTo>
                  <a:pt x="2005724" y="2193386"/>
                </a:lnTo>
                <a:lnTo>
                  <a:pt x="0" y="2193386"/>
                </a:lnTo>
                <a:lnTo>
                  <a:pt x="0" y="0"/>
                </a:lnTo>
                <a:close/>
              </a:path>
            </a:pathLst>
          </a:custGeom>
          <a:blipFill>
            <a:blip r:embed="rId6"/>
            <a:stretch>
              <a:fillRect l="0" t="0" r="0" b="0"/>
            </a:stretch>
          </a:blipFill>
        </p:spPr>
      </p:sp>
      <p:sp>
        <p:nvSpPr>
          <p:cNvPr name="Freeform 21" id="21"/>
          <p:cNvSpPr/>
          <p:nvPr/>
        </p:nvSpPr>
        <p:spPr>
          <a:xfrm flipH="false" flipV="false" rot="0">
            <a:off x="7689361" y="-581208"/>
            <a:ext cx="2665438" cy="2625457"/>
          </a:xfrm>
          <a:custGeom>
            <a:avLst/>
            <a:gdLst/>
            <a:ahLst/>
            <a:cxnLst/>
            <a:rect r="r" b="b" t="t" l="l"/>
            <a:pathLst>
              <a:path h="2625457" w="2665438">
                <a:moveTo>
                  <a:pt x="0" y="0"/>
                </a:moveTo>
                <a:lnTo>
                  <a:pt x="2665438" y="0"/>
                </a:lnTo>
                <a:lnTo>
                  <a:pt x="2665438" y="2625456"/>
                </a:lnTo>
                <a:lnTo>
                  <a:pt x="0" y="26254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161636" y="561890"/>
            <a:ext cx="5736475" cy="3164408"/>
          </a:xfrm>
          <a:prstGeom prst="rect">
            <a:avLst/>
          </a:prstGeom>
        </p:spPr>
        <p:txBody>
          <a:bodyPr anchor="t" rtlCol="false" tIns="0" lIns="0" bIns="0" rIns="0">
            <a:spAutoFit/>
          </a:bodyPr>
          <a:lstStyle/>
          <a:p>
            <a:pPr>
              <a:lnSpc>
                <a:spcPts val="12412"/>
              </a:lnSpc>
              <a:spcBef>
                <a:spcPct val="0"/>
              </a:spcBef>
            </a:pPr>
            <a:r>
              <a:rPr lang="en-US" sz="8865">
                <a:solidFill>
                  <a:srgbClr val="FFFFFF"/>
                </a:solidFill>
                <a:latin typeface="Some Time Later"/>
              </a:rPr>
              <a:t>Group member</a:t>
            </a:r>
          </a:p>
        </p:txBody>
      </p:sp>
      <p:sp>
        <p:nvSpPr>
          <p:cNvPr name="TextBox 23" id="23"/>
          <p:cNvSpPr txBox="true"/>
          <p:nvPr/>
        </p:nvSpPr>
        <p:spPr>
          <a:xfrm rot="0">
            <a:off x="4096209" y="3693736"/>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4</a:t>
            </a:r>
          </a:p>
        </p:txBody>
      </p:sp>
      <p:sp>
        <p:nvSpPr>
          <p:cNvPr name="TextBox 24" id="24"/>
          <p:cNvSpPr txBox="true"/>
          <p:nvPr/>
        </p:nvSpPr>
        <p:spPr>
          <a:xfrm rot="0">
            <a:off x="1161636" y="3705363"/>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1</a:t>
            </a:r>
          </a:p>
        </p:txBody>
      </p:sp>
      <p:sp>
        <p:nvSpPr>
          <p:cNvPr name="TextBox 25" id="25"/>
          <p:cNvSpPr txBox="true"/>
          <p:nvPr/>
        </p:nvSpPr>
        <p:spPr>
          <a:xfrm rot="0">
            <a:off x="1161636" y="5011651"/>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3</a:t>
            </a:r>
          </a:p>
        </p:txBody>
      </p:sp>
      <p:sp>
        <p:nvSpPr>
          <p:cNvPr name="TextBox 26" id="26"/>
          <p:cNvSpPr txBox="true"/>
          <p:nvPr/>
        </p:nvSpPr>
        <p:spPr>
          <a:xfrm rot="0">
            <a:off x="4096209" y="4959287"/>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6</a:t>
            </a:r>
          </a:p>
        </p:txBody>
      </p:sp>
      <p:sp>
        <p:nvSpPr>
          <p:cNvPr name="TextBox 27" id="27"/>
          <p:cNvSpPr txBox="true"/>
          <p:nvPr/>
        </p:nvSpPr>
        <p:spPr>
          <a:xfrm rot="0">
            <a:off x="1161636" y="4351239"/>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2</a:t>
            </a:r>
          </a:p>
        </p:txBody>
      </p:sp>
      <p:sp>
        <p:nvSpPr>
          <p:cNvPr name="TextBox 28" id="28"/>
          <p:cNvSpPr txBox="true"/>
          <p:nvPr/>
        </p:nvSpPr>
        <p:spPr>
          <a:xfrm rot="0">
            <a:off x="4096209" y="4374253"/>
            <a:ext cx="410516" cy="476927"/>
          </a:xfrm>
          <a:prstGeom prst="rect">
            <a:avLst/>
          </a:prstGeom>
        </p:spPr>
        <p:txBody>
          <a:bodyPr anchor="t" rtlCol="false" tIns="0" lIns="0" bIns="0" rIns="0">
            <a:spAutoFit/>
          </a:bodyPr>
          <a:lstStyle/>
          <a:p>
            <a:pPr algn="ctr">
              <a:lnSpc>
                <a:spcPts val="3637"/>
              </a:lnSpc>
              <a:spcBef>
                <a:spcPct val="0"/>
              </a:spcBef>
            </a:pPr>
            <a:r>
              <a:rPr lang="en-US" sz="2598">
                <a:solidFill>
                  <a:srgbClr val="56487A"/>
                </a:solidFill>
                <a:latin typeface="Some Time Later"/>
              </a:rPr>
              <a:t>5</a:t>
            </a:r>
          </a:p>
        </p:txBody>
      </p:sp>
      <p:sp>
        <p:nvSpPr>
          <p:cNvPr name="TextBox 29" id="29"/>
          <p:cNvSpPr txBox="true"/>
          <p:nvPr/>
        </p:nvSpPr>
        <p:spPr>
          <a:xfrm rot="0">
            <a:off x="1638506" y="3724413"/>
            <a:ext cx="2233981" cy="400356"/>
          </a:xfrm>
          <a:prstGeom prst="rect">
            <a:avLst/>
          </a:prstGeom>
        </p:spPr>
        <p:txBody>
          <a:bodyPr anchor="t" rtlCol="false" tIns="0" lIns="0" bIns="0" rIns="0">
            <a:spAutoFit/>
          </a:bodyPr>
          <a:lstStyle/>
          <a:p>
            <a:pPr algn="l" marL="0" indent="0" lvl="0">
              <a:lnSpc>
                <a:spcPts val="3093"/>
              </a:lnSpc>
              <a:spcBef>
                <a:spcPct val="0"/>
              </a:spcBef>
            </a:pPr>
            <a:r>
              <a:rPr lang="en-US" sz="2209">
                <a:solidFill>
                  <a:srgbClr val="FBCD40"/>
                </a:solidFill>
                <a:latin typeface="Some Time Later"/>
              </a:rPr>
              <a:t>Adnan Zainal   (1) </a:t>
            </a:r>
          </a:p>
        </p:txBody>
      </p:sp>
      <p:sp>
        <p:nvSpPr>
          <p:cNvPr name="TextBox 30" id="30"/>
          <p:cNvSpPr txBox="true"/>
          <p:nvPr/>
        </p:nvSpPr>
        <p:spPr>
          <a:xfrm rot="0">
            <a:off x="4573400" y="3712786"/>
            <a:ext cx="2792612" cy="397232"/>
          </a:xfrm>
          <a:prstGeom prst="rect">
            <a:avLst/>
          </a:prstGeom>
        </p:spPr>
        <p:txBody>
          <a:bodyPr anchor="t" rtlCol="false" tIns="0" lIns="0" bIns="0" rIns="0">
            <a:spAutoFit/>
          </a:bodyPr>
          <a:lstStyle/>
          <a:p>
            <a:pPr algn="l" marL="0" indent="0" lvl="0">
              <a:lnSpc>
                <a:spcPts val="3064"/>
              </a:lnSpc>
              <a:spcBef>
                <a:spcPct val="0"/>
              </a:spcBef>
            </a:pPr>
            <a:r>
              <a:rPr lang="en-US" sz="2189">
                <a:solidFill>
                  <a:srgbClr val="FBCD40"/>
                </a:solidFill>
                <a:latin typeface="Some Time Later"/>
              </a:rPr>
              <a:t>Anastasya  Putri   (5) </a:t>
            </a:r>
          </a:p>
        </p:txBody>
      </p:sp>
      <p:sp>
        <p:nvSpPr>
          <p:cNvPr name="TextBox 31" id="31"/>
          <p:cNvSpPr txBox="true"/>
          <p:nvPr/>
        </p:nvSpPr>
        <p:spPr>
          <a:xfrm rot="0">
            <a:off x="1638506" y="5021176"/>
            <a:ext cx="2233981" cy="415038"/>
          </a:xfrm>
          <a:prstGeom prst="rect">
            <a:avLst/>
          </a:prstGeom>
        </p:spPr>
        <p:txBody>
          <a:bodyPr anchor="t" rtlCol="false" tIns="0" lIns="0" bIns="0" rIns="0">
            <a:spAutoFit/>
          </a:bodyPr>
          <a:lstStyle/>
          <a:p>
            <a:pPr algn="l" marL="0" indent="0" lvl="0">
              <a:lnSpc>
                <a:spcPts val="3141"/>
              </a:lnSpc>
              <a:spcBef>
                <a:spcPct val="0"/>
              </a:spcBef>
            </a:pPr>
            <a:r>
              <a:rPr lang="en-US" sz="2244">
                <a:solidFill>
                  <a:srgbClr val="FBCD40"/>
                </a:solidFill>
                <a:latin typeface="Some Time Later"/>
              </a:rPr>
              <a:t>Amanda         (4)</a:t>
            </a:r>
          </a:p>
        </p:txBody>
      </p:sp>
      <p:sp>
        <p:nvSpPr>
          <p:cNvPr name="TextBox 32" id="32"/>
          <p:cNvSpPr txBox="true"/>
          <p:nvPr/>
        </p:nvSpPr>
        <p:spPr>
          <a:xfrm rot="0">
            <a:off x="4634248" y="5027708"/>
            <a:ext cx="2785291" cy="368659"/>
          </a:xfrm>
          <a:prstGeom prst="rect">
            <a:avLst/>
          </a:prstGeom>
        </p:spPr>
        <p:txBody>
          <a:bodyPr anchor="t" rtlCol="false" tIns="0" lIns="0" bIns="0" rIns="0">
            <a:spAutoFit/>
          </a:bodyPr>
          <a:lstStyle/>
          <a:p>
            <a:pPr algn="l" marL="0" indent="0" lvl="0">
              <a:lnSpc>
                <a:spcPts val="2888"/>
              </a:lnSpc>
              <a:spcBef>
                <a:spcPct val="0"/>
              </a:spcBef>
            </a:pPr>
            <a:r>
              <a:rPr lang="en-US" sz="2063">
                <a:solidFill>
                  <a:srgbClr val="FBCD40"/>
                </a:solidFill>
                <a:latin typeface="Some Time Later"/>
              </a:rPr>
              <a:t>Zahra Amalia         (36)</a:t>
            </a:r>
          </a:p>
        </p:txBody>
      </p:sp>
      <p:sp>
        <p:nvSpPr>
          <p:cNvPr name="TextBox 33" id="33"/>
          <p:cNvSpPr txBox="true"/>
          <p:nvPr/>
        </p:nvSpPr>
        <p:spPr>
          <a:xfrm rot="0">
            <a:off x="1638506" y="4379504"/>
            <a:ext cx="2233981" cy="415612"/>
          </a:xfrm>
          <a:prstGeom prst="rect">
            <a:avLst/>
          </a:prstGeom>
        </p:spPr>
        <p:txBody>
          <a:bodyPr anchor="t" rtlCol="false" tIns="0" lIns="0" bIns="0" rIns="0">
            <a:spAutoFit/>
          </a:bodyPr>
          <a:lstStyle/>
          <a:p>
            <a:pPr algn="l" marL="0" indent="0" lvl="0">
              <a:lnSpc>
                <a:spcPts val="3147"/>
              </a:lnSpc>
              <a:spcBef>
                <a:spcPct val="0"/>
              </a:spcBef>
            </a:pPr>
            <a:r>
              <a:rPr lang="en-US" sz="2247">
                <a:solidFill>
                  <a:srgbClr val="FBCD40"/>
                </a:solidFill>
                <a:latin typeface="Some Time Later"/>
              </a:rPr>
              <a:t>Alissa Ayu S   (3)</a:t>
            </a:r>
          </a:p>
        </p:txBody>
      </p:sp>
      <p:sp>
        <p:nvSpPr>
          <p:cNvPr name="TextBox 34" id="34"/>
          <p:cNvSpPr txBox="true"/>
          <p:nvPr/>
        </p:nvSpPr>
        <p:spPr>
          <a:xfrm rot="0">
            <a:off x="4626927" y="4400213"/>
            <a:ext cx="2792612" cy="398029"/>
          </a:xfrm>
          <a:prstGeom prst="rect">
            <a:avLst/>
          </a:prstGeom>
        </p:spPr>
        <p:txBody>
          <a:bodyPr anchor="t" rtlCol="false" tIns="0" lIns="0" bIns="0" rIns="0">
            <a:spAutoFit/>
          </a:bodyPr>
          <a:lstStyle/>
          <a:p>
            <a:pPr algn="l" marL="0" indent="0" lvl="0">
              <a:lnSpc>
                <a:spcPts val="3072"/>
              </a:lnSpc>
              <a:spcBef>
                <a:spcPct val="0"/>
              </a:spcBef>
            </a:pPr>
            <a:r>
              <a:rPr lang="en-US" sz="2194">
                <a:solidFill>
                  <a:srgbClr val="FBCD40"/>
                </a:solidFill>
                <a:latin typeface="Some Time Later"/>
              </a:rPr>
              <a:t>Wisnu Saputra     (34)</a:t>
            </a:r>
          </a:p>
        </p:txBody>
      </p:sp>
      <p:sp>
        <p:nvSpPr>
          <p:cNvPr name="Freeform 35" id="35"/>
          <p:cNvSpPr/>
          <p:nvPr/>
        </p:nvSpPr>
        <p:spPr>
          <a:xfrm flipH="false" flipV="false" rot="0">
            <a:off x="-1111286" y="5688603"/>
            <a:ext cx="2888659" cy="3171057"/>
          </a:xfrm>
          <a:custGeom>
            <a:avLst/>
            <a:gdLst/>
            <a:ahLst/>
            <a:cxnLst/>
            <a:rect r="r" b="b" t="t" l="l"/>
            <a:pathLst>
              <a:path h="3171057" w="2888659">
                <a:moveTo>
                  <a:pt x="0" y="0"/>
                </a:moveTo>
                <a:lnTo>
                  <a:pt x="2888658" y="0"/>
                </a:lnTo>
                <a:lnTo>
                  <a:pt x="2888658" y="3171057"/>
                </a:lnTo>
                <a:lnTo>
                  <a:pt x="0" y="3171057"/>
                </a:lnTo>
                <a:lnTo>
                  <a:pt x="0" y="0"/>
                </a:lnTo>
                <a:close/>
              </a:path>
            </a:pathLst>
          </a:custGeom>
          <a:blipFill>
            <a:blip r:embed="rId9"/>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129924">
            <a:off x="1563526" y="1075853"/>
            <a:ext cx="5529964" cy="4494352"/>
          </a:xfrm>
          <a:custGeom>
            <a:avLst/>
            <a:gdLst/>
            <a:ahLst/>
            <a:cxnLst/>
            <a:rect r="r" b="b" t="t" l="l"/>
            <a:pathLst>
              <a:path h="4494352" w="5529964">
                <a:moveTo>
                  <a:pt x="0" y="0"/>
                </a:moveTo>
                <a:lnTo>
                  <a:pt x="5529963" y="0"/>
                </a:lnTo>
                <a:lnTo>
                  <a:pt x="5529963" y="4494352"/>
                </a:lnTo>
                <a:lnTo>
                  <a:pt x="0" y="4494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6929">
            <a:off x="-147145" y="5291360"/>
            <a:ext cx="1757330" cy="2083043"/>
          </a:xfrm>
          <a:custGeom>
            <a:avLst/>
            <a:gdLst/>
            <a:ahLst/>
            <a:cxnLst/>
            <a:rect r="r" b="b" t="t" l="l"/>
            <a:pathLst>
              <a:path h="2083043" w="1757330">
                <a:moveTo>
                  <a:pt x="0" y="0"/>
                </a:moveTo>
                <a:lnTo>
                  <a:pt x="1757330" y="0"/>
                </a:lnTo>
                <a:lnTo>
                  <a:pt x="1757330" y="2083043"/>
                </a:lnTo>
                <a:lnTo>
                  <a:pt x="0" y="208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1071" y="-1964743"/>
            <a:ext cx="3448877" cy="3676129"/>
          </a:xfrm>
          <a:custGeom>
            <a:avLst/>
            <a:gdLst/>
            <a:ahLst/>
            <a:cxnLst/>
            <a:rect r="r" b="b" t="t" l="l"/>
            <a:pathLst>
              <a:path h="3676129" w="3448877">
                <a:moveTo>
                  <a:pt x="0" y="0"/>
                </a:moveTo>
                <a:lnTo>
                  <a:pt x="3448878" y="0"/>
                </a:lnTo>
                <a:lnTo>
                  <a:pt x="3448878" y="3676129"/>
                </a:lnTo>
                <a:lnTo>
                  <a:pt x="0" y="36761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19847">
            <a:off x="8584095" y="6031799"/>
            <a:ext cx="1070848" cy="1197086"/>
          </a:xfrm>
          <a:custGeom>
            <a:avLst/>
            <a:gdLst/>
            <a:ahLst/>
            <a:cxnLst/>
            <a:rect r="r" b="b" t="t" l="l"/>
            <a:pathLst>
              <a:path h="1197086" w="1070848">
                <a:moveTo>
                  <a:pt x="0" y="0"/>
                </a:moveTo>
                <a:lnTo>
                  <a:pt x="1070848" y="0"/>
                </a:lnTo>
                <a:lnTo>
                  <a:pt x="1070848" y="1197086"/>
                </a:lnTo>
                <a:lnTo>
                  <a:pt x="0" y="11970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31520" y="731520"/>
            <a:ext cx="8290560" cy="5852160"/>
            <a:chOff x="0" y="0"/>
            <a:chExt cx="5258364" cy="3711787"/>
          </a:xfrm>
        </p:grpSpPr>
        <p:sp>
          <p:nvSpPr>
            <p:cNvPr name="Freeform 7" id="7"/>
            <p:cNvSpPr/>
            <p:nvPr/>
          </p:nvSpPr>
          <p:spPr>
            <a:xfrm flipH="false" flipV="false" rot="0">
              <a:off x="0" y="0"/>
              <a:ext cx="5258365" cy="3711787"/>
            </a:xfrm>
            <a:custGeom>
              <a:avLst/>
              <a:gdLst/>
              <a:ahLst/>
              <a:cxnLst/>
              <a:rect r="r" b="b" t="t" l="l"/>
              <a:pathLst>
                <a:path h="3711787" w="5258365">
                  <a:moveTo>
                    <a:pt x="5133904" y="3711787"/>
                  </a:moveTo>
                  <a:lnTo>
                    <a:pt x="124460" y="3711787"/>
                  </a:lnTo>
                  <a:cubicBezTo>
                    <a:pt x="55880" y="3711787"/>
                    <a:pt x="0" y="3655907"/>
                    <a:pt x="0" y="3587327"/>
                  </a:cubicBezTo>
                  <a:lnTo>
                    <a:pt x="0" y="124460"/>
                  </a:lnTo>
                  <a:cubicBezTo>
                    <a:pt x="0" y="55880"/>
                    <a:pt x="55880" y="0"/>
                    <a:pt x="124460" y="0"/>
                  </a:cubicBezTo>
                  <a:lnTo>
                    <a:pt x="5133904" y="0"/>
                  </a:lnTo>
                  <a:cubicBezTo>
                    <a:pt x="5202484" y="0"/>
                    <a:pt x="5258365" y="55880"/>
                    <a:pt x="5258365" y="124460"/>
                  </a:cubicBezTo>
                  <a:lnTo>
                    <a:pt x="5258365" y="3587327"/>
                  </a:lnTo>
                  <a:cubicBezTo>
                    <a:pt x="5258365" y="3655907"/>
                    <a:pt x="5202484" y="3711787"/>
                    <a:pt x="5133904" y="3711787"/>
                  </a:cubicBezTo>
                  <a:close/>
                </a:path>
              </a:pathLst>
            </a:custGeom>
            <a:solidFill>
              <a:srgbClr val="FFFFFF">
                <a:alpha val="89804"/>
              </a:srgbClr>
            </a:solidFill>
          </p:spPr>
        </p:sp>
      </p:grpSp>
      <p:sp>
        <p:nvSpPr>
          <p:cNvPr name="Freeform 8" id="8"/>
          <p:cNvSpPr/>
          <p:nvPr/>
        </p:nvSpPr>
        <p:spPr>
          <a:xfrm flipH="false" flipV="false" rot="0">
            <a:off x="5737671" y="0"/>
            <a:ext cx="3553566" cy="4352921"/>
          </a:xfrm>
          <a:custGeom>
            <a:avLst/>
            <a:gdLst/>
            <a:ahLst/>
            <a:cxnLst/>
            <a:rect r="r" b="b" t="t" l="l"/>
            <a:pathLst>
              <a:path h="4352921" w="3553566">
                <a:moveTo>
                  <a:pt x="0" y="0"/>
                </a:moveTo>
                <a:lnTo>
                  <a:pt x="3553566" y="0"/>
                </a:lnTo>
                <a:lnTo>
                  <a:pt x="3553566" y="4352921"/>
                </a:lnTo>
                <a:lnTo>
                  <a:pt x="0" y="4352921"/>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15649" y="1159922"/>
            <a:ext cx="1329884" cy="1492157"/>
          </a:xfrm>
          <a:custGeom>
            <a:avLst/>
            <a:gdLst/>
            <a:ahLst/>
            <a:cxnLst/>
            <a:rect r="r" b="b" t="t" l="l"/>
            <a:pathLst>
              <a:path h="1492157" w="1329884">
                <a:moveTo>
                  <a:pt x="0" y="0"/>
                </a:moveTo>
                <a:lnTo>
                  <a:pt x="1329885" y="0"/>
                </a:lnTo>
                <a:lnTo>
                  <a:pt x="1329885" y="1492156"/>
                </a:lnTo>
                <a:lnTo>
                  <a:pt x="0" y="14921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657502" y="2459632"/>
            <a:ext cx="5756282" cy="1893288"/>
          </a:xfrm>
          <a:prstGeom prst="rect">
            <a:avLst/>
          </a:prstGeom>
        </p:spPr>
        <p:txBody>
          <a:bodyPr anchor="t" rtlCol="false" tIns="0" lIns="0" bIns="0" rIns="0">
            <a:spAutoFit/>
          </a:bodyPr>
          <a:lstStyle/>
          <a:p>
            <a:pPr>
              <a:lnSpc>
                <a:spcPts val="7084"/>
              </a:lnSpc>
            </a:pPr>
            <a:r>
              <a:rPr lang="en-US" sz="7014">
                <a:solidFill>
                  <a:srgbClr val="56487A"/>
                </a:solidFill>
                <a:latin typeface="Some Time Later"/>
              </a:rPr>
              <a:t>Tantangan ideologi </a:t>
            </a:r>
          </a:p>
        </p:txBody>
      </p:sp>
      <p:sp>
        <p:nvSpPr>
          <p:cNvPr name="TextBox 11" id="11"/>
          <p:cNvSpPr txBox="true"/>
          <p:nvPr/>
        </p:nvSpPr>
        <p:spPr>
          <a:xfrm rot="0">
            <a:off x="1657502" y="4400546"/>
            <a:ext cx="6150307" cy="786721"/>
          </a:xfrm>
          <a:prstGeom prst="rect">
            <a:avLst/>
          </a:prstGeom>
        </p:spPr>
        <p:txBody>
          <a:bodyPr anchor="t" rtlCol="false" tIns="0" lIns="0" bIns="0" rIns="0">
            <a:spAutoFit/>
          </a:bodyPr>
          <a:lstStyle/>
          <a:p>
            <a:pPr>
              <a:lnSpc>
                <a:spcPts val="3028"/>
              </a:lnSpc>
            </a:pPr>
            <a:r>
              <a:rPr lang="en-US" sz="2998">
                <a:solidFill>
                  <a:srgbClr val="3D3144"/>
                </a:solidFill>
                <a:latin typeface="Pierson"/>
              </a:rPr>
              <a:t>yang dihadapi indonesia dalam penerapan pancasila.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0">
            <a:off x="-1464283" y="4957143"/>
            <a:ext cx="6341083" cy="6237320"/>
          </a:xfrm>
          <a:custGeom>
            <a:avLst/>
            <a:gdLst/>
            <a:ahLst/>
            <a:cxnLst/>
            <a:rect r="r" b="b" t="t" l="l"/>
            <a:pathLst>
              <a:path h="6237320" w="6341083">
                <a:moveTo>
                  <a:pt x="0" y="0"/>
                </a:moveTo>
                <a:lnTo>
                  <a:pt x="6341083" y="0"/>
                </a:lnTo>
                <a:lnTo>
                  <a:pt x="6341083" y="6237320"/>
                </a:lnTo>
                <a:lnTo>
                  <a:pt x="0" y="623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2520" y="3268357"/>
            <a:ext cx="3071267" cy="2194560"/>
          </a:xfrm>
          <a:custGeom>
            <a:avLst/>
            <a:gdLst/>
            <a:ahLst/>
            <a:cxnLst/>
            <a:rect r="r" b="b" t="t" l="l"/>
            <a:pathLst>
              <a:path h="2194560" w="3071267">
                <a:moveTo>
                  <a:pt x="3071267" y="0"/>
                </a:moveTo>
                <a:lnTo>
                  <a:pt x="0" y="0"/>
                </a:lnTo>
                <a:lnTo>
                  <a:pt x="0" y="2194560"/>
                </a:lnTo>
                <a:lnTo>
                  <a:pt x="3071267" y="2194560"/>
                </a:lnTo>
                <a:lnTo>
                  <a:pt x="307126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926063">
            <a:off x="-299773" y="-466749"/>
            <a:ext cx="2555428" cy="3003174"/>
          </a:xfrm>
          <a:custGeom>
            <a:avLst/>
            <a:gdLst/>
            <a:ahLst/>
            <a:cxnLst/>
            <a:rect r="r" b="b" t="t" l="l"/>
            <a:pathLst>
              <a:path h="3003174" w="2555428">
                <a:moveTo>
                  <a:pt x="2555428" y="0"/>
                </a:moveTo>
                <a:lnTo>
                  <a:pt x="0" y="0"/>
                </a:lnTo>
                <a:lnTo>
                  <a:pt x="0" y="3003175"/>
                </a:lnTo>
                <a:lnTo>
                  <a:pt x="2555428" y="3003175"/>
                </a:lnTo>
                <a:lnTo>
                  <a:pt x="25554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15585" y="4957143"/>
            <a:ext cx="1920570" cy="1945329"/>
          </a:xfrm>
          <a:custGeom>
            <a:avLst/>
            <a:gdLst/>
            <a:ahLst/>
            <a:cxnLst/>
            <a:rect r="r" b="b" t="t" l="l"/>
            <a:pathLst>
              <a:path h="1945329" w="1920570">
                <a:moveTo>
                  <a:pt x="0" y="0"/>
                </a:moveTo>
                <a:lnTo>
                  <a:pt x="1920570" y="0"/>
                </a:lnTo>
                <a:lnTo>
                  <a:pt x="1920570" y="1945329"/>
                </a:lnTo>
                <a:lnTo>
                  <a:pt x="0" y="19453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34332" y="-752639"/>
            <a:ext cx="2723249" cy="2743200"/>
          </a:xfrm>
          <a:custGeom>
            <a:avLst/>
            <a:gdLst/>
            <a:ahLst/>
            <a:cxnLst/>
            <a:rect r="r" b="b" t="t" l="l"/>
            <a:pathLst>
              <a:path h="2743200" w="2723249">
                <a:moveTo>
                  <a:pt x="0" y="0"/>
                </a:moveTo>
                <a:lnTo>
                  <a:pt x="2723250" y="0"/>
                </a:lnTo>
                <a:lnTo>
                  <a:pt x="2723250" y="2743200"/>
                </a:lnTo>
                <a:lnTo>
                  <a:pt x="0" y="27432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908747" y="556724"/>
            <a:ext cx="715286" cy="799609"/>
          </a:xfrm>
          <a:custGeom>
            <a:avLst/>
            <a:gdLst/>
            <a:ahLst/>
            <a:cxnLst/>
            <a:rect r="r" b="b" t="t" l="l"/>
            <a:pathLst>
              <a:path h="799609" w="715286">
                <a:moveTo>
                  <a:pt x="0" y="0"/>
                </a:moveTo>
                <a:lnTo>
                  <a:pt x="715286" y="0"/>
                </a:lnTo>
                <a:lnTo>
                  <a:pt x="715286" y="799608"/>
                </a:lnTo>
                <a:lnTo>
                  <a:pt x="0" y="7996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836155" y="4080438"/>
            <a:ext cx="715286" cy="799609"/>
          </a:xfrm>
          <a:custGeom>
            <a:avLst/>
            <a:gdLst/>
            <a:ahLst/>
            <a:cxnLst/>
            <a:rect r="r" b="b" t="t" l="l"/>
            <a:pathLst>
              <a:path h="799609" w="715286">
                <a:moveTo>
                  <a:pt x="0" y="0"/>
                </a:moveTo>
                <a:lnTo>
                  <a:pt x="715286" y="0"/>
                </a:lnTo>
                <a:lnTo>
                  <a:pt x="715286" y="799608"/>
                </a:lnTo>
                <a:lnTo>
                  <a:pt x="0" y="7996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3919308" y="-776638"/>
            <a:ext cx="3188562" cy="2590707"/>
          </a:xfrm>
          <a:custGeom>
            <a:avLst/>
            <a:gdLst/>
            <a:ahLst/>
            <a:cxnLst/>
            <a:rect r="r" b="b" t="t" l="l"/>
            <a:pathLst>
              <a:path h="2590707" w="3188562">
                <a:moveTo>
                  <a:pt x="0" y="0"/>
                </a:moveTo>
                <a:lnTo>
                  <a:pt x="3188562" y="0"/>
                </a:lnTo>
                <a:lnTo>
                  <a:pt x="3188562" y="2590707"/>
                </a:lnTo>
                <a:lnTo>
                  <a:pt x="0" y="25907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683012" y="2299844"/>
            <a:ext cx="1882041" cy="653817"/>
          </a:xfrm>
          <a:prstGeom prst="rect">
            <a:avLst/>
          </a:prstGeom>
        </p:spPr>
        <p:txBody>
          <a:bodyPr anchor="t" rtlCol="false" tIns="0" lIns="0" bIns="0" rIns="0">
            <a:spAutoFit/>
          </a:bodyPr>
          <a:lstStyle/>
          <a:p>
            <a:pPr algn="ctr">
              <a:lnSpc>
                <a:spcPts val="4993"/>
              </a:lnSpc>
              <a:spcBef>
                <a:spcPct val="0"/>
              </a:spcBef>
            </a:pPr>
            <a:r>
              <a:rPr lang="en-US" sz="3566">
                <a:solidFill>
                  <a:srgbClr val="FFFFFF"/>
                </a:solidFill>
                <a:latin typeface="Some Time Later"/>
              </a:rPr>
              <a:t>indonesia</a:t>
            </a:r>
          </a:p>
        </p:txBody>
      </p:sp>
      <p:sp>
        <p:nvSpPr>
          <p:cNvPr name="TextBox 11" id="11"/>
          <p:cNvSpPr txBox="true"/>
          <p:nvPr/>
        </p:nvSpPr>
        <p:spPr>
          <a:xfrm rot="0">
            <a:off x="2730824" y="2381158"/>
            <a:ext cx="6291256" cy="1978056"/>
          </a:xfrm>
          <a:prstGeom prst="rect">
            <a:avLst/>
          </a:prstGeom>
        </p:spPr>
        <p:txBody>
          <a:bodyPr anchor="t" rtlCol="false" tIns="0" lIns="0" bIns="0" rIns="0">
            <a:spAutoFit/>
          </a:bodyPr>
          <a:lstStyle/>
          <a:p>
            <a:pPr algn="just">
              <a:lnSpc>
                <a:spcPts val="3999"/>
              </a:lnSpc>
            </a:pPr>
            <a:r>
              <a:rPr lang="en-US" sz="1999">
                <a:solidFill>
                  <a:srgbClr val="FFFFFF"/>
                </a:solidFill>
                <a:latin typeface="Arcadian"/>
              </a:rPr>
              <a:t>                     adalah negara yang multikultural dengan beragam kepercayaan, suku bangsa, dan budaya. Dalam konteks ini, ada beberapa tantangan ideologi yang dihadapi Indonesia: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grpSp>
        <p:nvGrpSpPr>
          <p:cNvPr name="Group 2" id="2"/>
          <p:cNvGrpSpPr/>
          <p:nvPr/>
        </p:nvGrpSpPr>
        <p:grpSpPr>
          <a:xfrm rot="0">
            <a:off x="908165" y="1143985"/>
            <a:ext cx="3753179" cy="4513889"/>
            <a:chOff x="0" y="0"/>
            <a:chExt cx="2314689" cy="2783840"/>
          </a:xfrm>
        </p:grpSpPr>
        <p:sp>
          <p:nvSpPr>
            <p:cNvPr name="Freeform 3" id="3"/>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grpSp>
        <p:nvGrpSpPr>
          <p:cNvPr name="Group 4" id="4"/>
          <p:cNvGrpSpPr/>
          <p:nvPr/>
        </p:nvGrpSpPr>
        <p:grpSpPr>
          <a:xfrm rot="0">
            <a:off x="4876800" y="1143985"/>
            <a:ext cx="3753179" cy="4513889"/>
            <a:chOff x="0" y="0"/>
            <a:chExt cx="2314689" cy="2783840"/>
          </a:xfrm>
        </p:grpSpPr>
        <p:sp>
          <p:nvSpPr>
            <p:cNvPr name="Freeform 5" id="5"/>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sp>
        <p:nvSpPr>
          <p:cNvPr name="TextBox 6" id="6"/>
          <p:cNvSpPr txBox="true"/>
          <p:nvPr/>
        </p:nvSpPr>
        <p:spPr>
          <a:xfrm rot="0">
            <a:off x="5070413" y="1172451"/>
            <a:ext cx="3365953" cy="1609538"/>
          </a:xfrm>
          <a:prstGeom prst="rect">
            <a:avLst/>
          </a:prstGeom>
        </p:spPr>
        <p:txBody>
          <a:bodyPr anchor="t" rtlCol="false" tIns="0" lIns="0" bIns="0" rIns="0">
            <a:spAutoFit/>
          </a:bodyPr>
          <a:lstStyle/>
          <a:p>
            <a:pPr>
              <a:lnSpc>
                <a:spcPts val="4289"/>
              </a:lnSpc>
            </a:pPr>
            <a:r>
              <a:rPr lang="en-US" sz="3063">
                <a:solidFill>
                  <a:srgbClr val="56487A"/>
                </a:solidFill>
                <a:latin typeface="Some Time Later"/>
              </a:rPr>
              <a:t>2. Ekstremisme dan Radikalisme</a:t>
            </a:r>
          </a:p>
          <a:p>
            <a:pPr>
              <a:lnSpc>
                <a:spcPts val="4289"/>
              </a:lnSpc>
              <a:spcBef>
                <a:spcPct val="0"/>
              </a:spcBef>
            </a:pPr>
          </a:p>
        </p:txBody>
      </p:sp>
      <p:sp>
        <p:nvSpPr>
          <p:cNvPr name="Freeform 7" id="7"/>
          <p:cNvSpPr/>
          <p:nvPr/>
        </p:nvSpPr>
        <p:spPr>
          <a:xfrm flipH="false" flipV="false" rot="0">
            <a:off x="170883" y="86172"/>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29924">
            <a:off x="7175643" y="-1811819"/>
            <a:ext cx="3692874" cy="3001300"/>
          </a:xfrm>
          <a:custGeom>
            <a:avLst/>
            <a:gdLst/>
            <a:ahLst/>
            <a:cxnLst/>
            <a:rect r="r" b="b" t="t" l="l"/>
            <a:pathLst>
              <a:path h="3001300" w="3692874">
                <a:moveTo>
                  <a:pt x="0" y="0"/>
                </a:moveTo>
                <a:lnTo>
                  <a:pt x="3692874" y="0"/>
                </a:lnTo>
                <a:lnTo>
                  <a:pt x="3692874" y="3001300"/>
                </a:lnTo>
                <a:lnTo>
                  <a:pt x="0" y="3001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449053">
            <a:off x="-855945" y="5344435"/>
            <a:ext cx="2350682" cy="2762554"/>
          </a:xfrm>
          <a:custGeom>
            <a:avLst/>
            <a:gdLst/>
            <a:ahLst/>
            <a:cxnLst/>
            <a:rect r="r" b="b" t="t" l="l"/>
            <a:pathLst>
              <a:path h="2762554" w="2350682">
                <a:moveTo>
                  <a:pt x="2350682" y="0"/>
                </a:moveTo>
                <a:lnTo>
                  <a:pt x="0" y="0"/>
                </a:lnTo>
                <a:lnTo>
                  <a:pt x="0" y="2762554"/>
                </a:lnTo>
                <a:lnTo>
                  <a:pt x="2350682" y="2762554"/>
                </a:lnTo>
                <a:lnTo>
                  <a:pt x="2350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93694" y="5667398"/>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280220" y="-1091662"/>
            <a:ext cx="3193160" cy="2183323"/>
          </a:xfrm>
          <a:custGeom>
            <a:avLst/>
            <a:gdLst/>
            <a:ahLst/>
            <a:cxnLst/>
            <a:rect r="r" b="b" t="t" l="l"/>
            <a:pathLst>
              <a:path h="2183323" w="3193160">
                <a:moveTo>
                  <a:pt x="0" y="0"/>
                </a:moveTo>
                <a:lnTo>
                  <a:pt x="3193160" y="0"/>
                </a:lnTo>
                <a:lnTo>
                  <a:pt x="3193160" y="2183324"/>
                </a:lnTo>
                <a:lnTo>
                  <a:pt x="0" y="21833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17145" y="1172451"/>
            <a:ext cx="3189341" cy="1541547"/>
          </a:xfrm>
          <a:prstGeom prst="rect">
            <a:avLst/>
          </a:prstGeom>
        </p:spPr>
        <p:txBody>
          <a:bodyPr anchor="t" rtlCol="false" tIns="0" lIns="0" bIns="0" rIns="0">
            <a:spAutoFit/>
          </a:bodyPr>
          <a:lstStyle/>
          <a:p>
            <a:pPr>
              <a:lnSpc>
                <a:spcPts val="4099"/>
              </a:lnSpc>
            </a:pPr>
            <a:r>
              <a:rPr lang="en-US" sz="2928">
                <a:solidFill>
                  <a:srgbClr val="56487A"/>
                </a:solidFill>
                <a:latin typeface="Some Time Later"/>
              </a:rPr>
              <a:t>1. Pancasila sebagai Ideologi Negara</a:t>
            </a:r>
          </a:p>
          <a:p>
            <a:pPr>
              <a:lnSpc>
                <a:spcPts val="4099"/>
              </a:lnSpc>
              <a:spcBef>
                <a:spcPct val="0"/>
              </a:spcBef>
            </a:pPr>
          </a:p>
        </p:txBody>
      </p:sp>
      <p:sp>
        <p:nvSpPr>
          <p:cNvPr name="TextBox 13" id="13"/>
          <p:cNvSpPr txBox="true"/>
          <p:nvPr/>
        </p:nvSpPr>
        <p:spPr>
          <a:xfrm rot="0">
            <a:off x="1117145" y="2241902"/>
            <a:ext cx="3223831" cy="3193395"/>
          </a:xfrm>
          <a:prstGeom prst="rect">
            <a:avLst/>
          </a:prstGeom>
        </p:spPr>
        <p:txBody>
          <a:bodyPr anchor="t" rtlCol="false" tIns="0" lIns="0" bIns="0" rIns="0">
            <a:spAutoFit/>
          </a:bodyPr>
          <a:lstStyle/>
          <a:p>
            <a:pPr algn="just">
              <a:lnSpc>
                <a:spcPts val="2555"/>
              </a:lnSpc>
            </a:pPr>
            <a:r>
              <a:rPr lang="en-US" sz="1277">
                <a:solidFill>
                  <a:srgbClr val="56487A"/>
                </a:solidFill>
                <a:latin typeface="Garet Light"/>
              </a:rPr>
              <a:t>    Pancasila adalah dasar ideologi negara Indonesia. Tantangan yang dihadapi adalah bagaimana mengintegrasikan nilai-nilai Pancasila, seperti persatuan, demokrasi, dan keadilan sosial, dalam kehidupan sehari-hari masyarakat yang beragam.</a:t>
            </a:r>
          </a:p>
          <a:p>
            <a:pPr algn="just">
              <a:lnSpc>
                <a:spcPts val="2555"/>
              </a:lnSpc>
            </a:pPr>
          </a:p>
          <a:p>
            <a:pPr algn="just">
              <a:lnSpc>
                <a:spcPts val="2555"/>
              </a:lnSpc>
            </a:pPr>
          </a:p>
        </p:txBody>
      </p:sp>
      <p:sp>
        <p:nvSpPr>
          <p:cNvPr name="TextBox 14" id="14"/>
          <p:cNvSpPr txBox="true"/>
          <p:nvPr/>
        </p:nvSpPr>
        <p:spPr>
          <a:xfrm rot="0">
            <a:off x="5035293" y="2277480"/>
            <a:ext cx="3256152" cy="2925630"/>
          </a:xfrm>
          <a:prstGeom prst="rect">
            <a:avLst/>
          </a:prstGeom>
        </p:spPr>
        <p:txBody>
          <a:bodyPr anchor="t" rtlCol="false" tIns="0" lIns="0" bIns="0" rIns="0">
            <a:spAutoFit/>
          </a:bodyPr>
          <a:lstStyle/>
          <a:p>
            <a:pPr algn="just">
              <a:lnSpc>
                <a:spcPts val="2618"/>
              </a:lnSpc>
            </a:pPr>
            <a:r>
              <a:rPr lang="en-US" sz="1309">
                <a:solidFill>
                  <a:srgbClr val="56487A"/>
                </a:solidFill>
                <a:latin typeface="Garet Light"/>
              </a:rPr>
              <a:t>  Tantangan utama adalah merespons ekstremisme agama dan ideologi yang dapat mengancam stabilitas dan kerukunan sosial. Pemerintah harus terus berupaya mencegah penyebaran ideologi radikal dan mempromosikan pesan moderat dan toleransi.</a:t>
            </a:r>
          </a:p>
          <a:p>
            <a:pPr algn="just">
              <a:lnSpc>
                <a:spcPts val="2618"/>
              </a:lnSpc>
            </a:pPr>
          </a:p>
        </p:txBody>
      </p:sp>
      <p:sp>
        <p:nvSpPr>
          <p:cNvPr name="Freeform 15" id="15"/>
          <p:cNvSpPr/>
          <p:nvPr/>
        </p:nvSpPr>
        <p:spPr>
          <a:xfrm flipH="false" flipV="false" rot="-5117908">
            <a:off x="4783492" y="675906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6632999">
            <a:off x="8403486" y="223326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157360">
            <a:off x="-1889953" y="190588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7203024" y="4573725"/>
            <a:ext cx="2121833" cy="2009955"/>
          </a:xfrm>
          <a:custGeom>
            <a:avLst/>
            <a:gdLst/>
            <a:ahLst/>
            <a:cxnLst/>
            <a:rect r="r" b="b" t="t" l="l"/>
            <a:pathLst>
              <a:path h="2009955" w="2121833">
                <a:moveTo>
                  <a:pt x="0" y="0"/>
                </a:moveTo>
                <a:lnTo>
                  <a:pt x="2121833" y="0"/>
                </a:lnTo>
                <a:lnTo>
                  <a:pt x="2121833" y="2009955"/>
                </a:lnTo>
                <a:lnTo>
                  <a:pt x="0" y="2009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1418229">
            <a:off x="6785100" y="-934064"/>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96311">
            <a:off x="-1448902" y="2304442"/>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1989" y="-736029"/>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87214" y="543059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1520" y="731520"/>
            <a:ext cx="8290560" cy="5852160"/>
            <a:chOff x="0" y="0"/>
            <a:chExt cx="5258364" cy="3711787"/>
          </a:xfrm>
        </p:grpSpPr>
        <p:sp>
          <p:nvSpPr>
            <p:cNvPr name="Freeform 7" id="7"/>
            <p:cNvSpPr/>
            <p:nvPr/>
          </p:nvSpPr>
          <p:spPr>
            <a:xfrm flipH="false" flipV="false" rot="0">
              <a:off x="0" y="0"/>
              <a:ext cx="5258365" cy="3711787"/>
            </a:xfrm>
            <a:custGeom>
              <a:avLst/>
              <a:gdLst/>
              <a:ahLst/>
              <a:cxnLst/>
              <a:rect r="r" b="b" t="t" l="l"/>
              <a:pathLst>
                <a:path h="3711787" w="5258365">
                  <a:moveTo>
                    <a:pt x="5133904" y="3711787"/>
                  </a:moveTo>
                  <a:lnTo>
                    <a:pt x="124460" y="3711787"/>
                  </a:lnTo>
                  <a:cubicBezTo>
                    <a:pt x="55880" y="3711787"/>
                    <a:pt x="0" y="3655907"/>
                    <a:pt x="0" y="3587327"/>
                  </a:cubicBezTo>
                  <a:lnTo>
                    <a:pt x="0" y="124460"/>
                  </a:lnTo>
                  <a:cubicBezTo>
                    <a:pt x="0" y="55880"/>
                    <a:pt x="55880" y="0"/>
                    <a:pt x="124460" y="0"/>
                  </a:cubicBezTo>
                  <a:lnTo>
                    <a:pt x="5133904" y="0"/>
                  </a:lnTo>
                  <a:cubicBezTo>
                    <a:pt x="5202484" y="0"/>
                    <a:pt x="5258365" y="55880"/>
                    <a:pt x="5258365" y="124460"/>
                  </a:cubicBezTo>
                  <a:lnTo>
                    <a:pt x="5258365" y="3587327"/>
                  </a:lnTo>
                  <a:cubicBezTo>
                    <a:pt x="5258365" y="3655907"/>
                    <a:pt x="5202484" y="3711787"/>
                    <a:pt x="5133904" y="3711787"/>
                  </a:cubicBezTo>
                  <a:close/>
                </a:path>
              </a:pathLst>
            </a:custGeom>
            <a:solidFill>
              <a:srgbClr val="FFFFFF">
                <a:alpha val="89804"/>
              </a:srgbClr>
            </a:solidFill>
          </p:spPr>
        </p:sp>
      </p:grpSp>
      <p:sp>
        <p:nvSpPr>
          <p:cNvPr name="Freeform 8" id="8"/>
          <p:cNvSpPr/>
          <p:nvPr/>
        </p:nvSpPr>
        <p:spPr>
          <a:xfrm flipH="false" flipV="false" rot="0">
            <a:off x="-331989" y="5047374"/>
            <a:ext cx="3795623" cy="2194560"/>
          </a:xfrm>
          <a:custGeom>
            <a:avLst/>
            <a:gdLst/>
            <a:ahLst/>
            <a:cxnLst/>
            <a:rect r="r" b="b" t="t" l="l"/>
            <a:pathLst>
              <a:path h="2194560" w="3795623">
                <a:moveTo>
                  <a:pt x="0" y="0"/>
                </a:moveTo>
                <a:lnTo>
                  <a:pt x="3795623" y="0"/>
                </a:lnTo>
                <a:lnTo>
                  <a:pt x="3795623" y="2194560"/>
                </a:lnTo>
                <a:lnTo>
                  <a:pt x="0" y="2194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77411" y="1003407"/>
            <a:ext cx="6639473" cy="1585507"/>
          </a:xfrm>
          <a:prstGeom prst="rect">
            <a:avLst/>
          </a:prstGeom>
        </p:spPr>
        <p:txBody>
          <a:bodyPr anchor="t" rtlCol="false" tIns="0" lIns="0" bIns="0" rIns="0">
            <a:spAutoFit/>
          </a:bodyPr>
          <a:lstStyle/>
          <a:p>
            <a:pPr>
              <a:lnSpc>
                <a:spcPts val="6199"/>
              </a:lnSpc>
              <a:spcBef>
                <a:spcPct val="0"/>
              </a:spcBef>
            </a:pPr>
            <a:r>
              <a:rPr lang="en-US" sz="4428">
                <a:solidFill>
                  <a:srgbClr val="56487A"/>
                </a:solidFill>
                <a:latin typeface="Some Time Later"/>
              </a:rPr>
              <a:t>3. Penghargaan terhadap Kebebasan Beragama</a:t>
            </a:r>
          </a:p>
        </p:txBody>
      </p:sp>
      <p:sp>
        <p:nvSpPr>
          <p:cNvPr name="Freeform 10" id="10"/>
          <p:cNvSpPr/>
          <p:nvPr/>
        </p:nvSpPr>
        <p:spPr>
          <a:xfrm flipH="false" flipV="false" rot="0">
            <a:off x="6951570" y="2899451"/>
            <a:ext cx="1656441" cy="2391973"/>
          </a:xfrm>
          <a:custGeom>
            <a:avLst/>
            <a:gdLst/>
            <a:ahLst/>
            <a:cxnLst/>
            <a:rect r="r" b="b" t="t" l="l"/>
            <a:pathLst>
              <a:path h="2391973" w="1656441">
                <a:moveTo>
                  <a:pt x="0" y="0"/>
                </a:moveTo>
                <a:lnTo>
                  <a:pt x="1656441" y="0"/>
                </a:lnTo>
                <a:lnTo>
                  <a:pt x="1656441" y="2391973"/>
                </a:lnTo>
                <a:lnTo>
                  <a:pt x="0" y="2391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125941" y="2640473"/>
            <a:ext cx="3750859" cy="2250567"/>
          </a:xfrm>
          <a:prstGeom prst="rect">
            <a:avLst/>
          </a:prstGeom>
        </p:spPr>
        <p:txBody>
          <a:bodyPr anchor="t" rtlCol="false" tIns="0" lIns="0" bIns="0" rIns="0">
            <a:spAutoFit/>
          </a:bodyPr>
          <a:lstStyle/>
          <a:p>
            <a:pPr>
              <a:lnSpc>
                <a:spcPts val="2560"/>
              </a:lnSpc>
            </a:pPr>
            <a:r>
              <a:rPr lang="en-US" sz="1280">
                <a:solidFill>
                  <a:srgbClr val="56487A"/>
                </a:solidFill>
                <a:latin typeface="Garet Light"/>
              </a:rPr>
              <a:t>Walaupun Indonesia menghormati kebebasan beragama, ada tantangan dalam hal perlindungan hak-hak minoritas agama. Beberapa kasus diskriminasi agama dan penindasan terhadap kelompok minoritas masih menjadi masalah.</a:t>
            </a:r>
          </a:p>
          <a:p>
            <a:pPr>
              <a:lnSpc>
                <a:spcPts val="2560"/>
              </a:lnSpc>
            </a:pPr>
          </a:p>
        </p:txBody>
      </p:sp>
      <p:sp>
        <p:nvSpPr>
          <p:cNvPr name="Freeform 12" id="12"/>
          <p:cNvSpPr/>
          <p:nvPr/>
        </p:nvSpPr>
        <p:spPr>
          <a:xfrm flipH="false" flipV="false" rot="0">
            <a:off x="-153735" y="78945"/>
            <a:ext cx="946262" cy="1057813"/>
          </a:xfrm>
          <a:custGeom>
            <a:avLst/>
            <a:gdLst/>
            <a:ahLst/>
            <a:cxnLst/>
            <a:rect r="r" b="b" t="t" l="l"/>
            <a:pathLst>
              <a:path h="1057813" w="946262">
                <a:moveTo>
                  <a:pt x="0" y="0"/>
                </a:moveTo>
                <a:lnTo>
                  <a:pt x="946262" y="0"/>
                </a:lnTo>
                <a:lnTo>
                  <a:pt x="946262" y="1057812"/>
                </a:lnTo>
                <a:lnTo>
                  <a:pt x="0" y="10578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8928017" y="6257387"/>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4296311">
            <a:off x="8695435" y="2479443"/>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0">
            <a:off x="4948207" y="3111502"/>
            <a:ext cx="1931956" cy="2179922"/>
          </a:xfrm>
          <a:custGeom>
            <a:avLst/>
            <a:gdLst/>
            <a:ahLst/>
            <a:cxnLst/>
            <a:rect r="r" b="b" t="t" l="l"/>
            <a:pathLst>
              <a:path h="2179922" w="1931956">
                <a:moveTo>
                  <a:pt x="1931956" y="0"/>
                </a:moveTo>
                <a:lnTo>
                  <a:pt x="0" y="0"/>
                </a:lnTo>
                <a:lnTo>
                  <a:pt x="0" y="2179922"/>
                </a:lnTo>
                <a:lnTo>
                  <a:pt x="1931956" y="2179922"/>
                </a:lnTo>
                <a:lnTo>
                  <a:pt x="193195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2226130">
            <a:off x="1507778" y="5849435"/>
            <a:ext cx="3719865" cy="2543457"/>
          </a:xfrm>
          <a:custGeom>
            <a:avLst/>
            <a:gdLst/>
            <a:ahLst/>
            <a:cxnLst/>
            <a:rect r="r" b="b" t="t" l="l"/>
            <a:pathLst>
              <a:path h="2543457" w="3719865">
                <a:moveTo>
                  <a:pt x="0" y="0"/>
                </a:moveTo>
                <a:lnTo>
                  <a:pt x="3719864" y="0"/>
                </a:lnTo>
                <a:lnTo>
                  <a:pt x="3719864" y="2543458"/>
                </a:lnTo>
                <a:lnTo>
                  <a:pt x="0" y="2543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88736">
            <a:off x="2147725" y="-829159"/>
            <a:ext cx="3840107" cy="2625673"/>
          </a:xfrm>
          <a:custGeom>
            <a:avLst/>
            <a:gdLst/>
            <a:ahLst/>
            <a:cxnLst/>
            <a:rect r="r" b="b" t="t" l="l"/>
            <a:pathLst>
              <a:path h="2625673" w="3840107">
                <a:moveTo>
                  <a:pt x="0" y="0"/>
                </a:moveTo>
                <a:lnTo>
                  <a:pt x="3840107" y="0"/>
                </a:lnTo>
                <a:lnTo>
                  <a:pt x="3840107" y="2625673"/>
                </a:lnTo>
                <a:lnTo>
                  <a:pt x="0" y="2625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08165" y="1143985"/>
            <a:ext cx="3753179" cy="4513889"/>
            <a:chOff x="0" y="0"/>
            <a:chExt cx="2314689" cy="2783840"/>
          </a:xfrm>
        </p:grpSpPr>
        <p:sp>
          <p:nvSpPr>
            <p:cNvPr name="Freeform 5" id="5"/>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grpSp>
        <p:nvGrpSpPr>
          <p:cNvPr name="Group 6" id="6"/>
          <p:cNvGrpSpPr/>
          <p:nvPr/>
        </p:nvGrpSpPr>
        <p:grpSpPr>
          <a:xfrm rot="0">
            <a:off x="4876800" y="1143985"/>
            <a:ext cx="3753179" cy="4513889"/>
            <a:chOff x="0" y="0"/>
            <a:chExt cx="2314689" cy="2783840"/>
          </a:xfrm>
        </p:grpSpPr>
        <p:sp>
          <p:nvSpPr>
            <p:cNvPr name="Freeform 7" id="7"/>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sp>
        <p:nvSpPr>
          <p:cNvPr name="TextBox 8" id="8"/>
          <p:cNvSpPr txBox="true"/>
          <p:nvPr/>
        </p:nvSpPr>
        <p:spPr>
          <a:xfrm rot="0">
            <a:off x="5035293" y="1172451"/>
            <a:ext cx="3655793" cy="905024"/>
          </a:xfrm>
          <a:prstGeom prst="rect">
            <a:avLst/>
          </a:prstGeom>
        </p:spPr>
        <p:txBody>
          <a:bodyPr anchor="t" rtlCol="false" tIns="0" lIns="0" bIns="0" rIns="0">
            <a:spAutoFit/>
          </a:bodyPr>
          <a:lstStyle/>
          <a:p>
            <a:pPr>
              <a:lnSpc>
                <a:spcPts val="3549"/>
              </a:lnSpc>
              <a:spcBef>
                <a:spcPct val="0"/>
              </a:spcBef>
            </a:pPr>
            <a:r>
              <a:rPr lang="en-US" sz="2535">
                <a:solidFill>
                  <a:srgbClr val="56487A"/>
                </a:solidFill>
                <a:latin typeface="Some Time Later"/>
              </a:rPr>
              <a:t>5. Pemberantasan Korupsi dan Kebebasan Pers</a:t>
            </a:r>
          </a:p>
        </p:txBody>
      </p:sp>
      <p:sp>
        <p:nvSpPr>
          <p:cNvPr name="Freeform 9" id="9"/>
          <p:cNvSpPr/>
          <p:nvPr/>
        </p:nvSpPr>
        <p:spPr>
          <a:xfrm flipH="false" flipV="false" rot="0">
            <a:off x="170883" y="86172"/>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29924">
            <a:off x="7337453" y="4912264"/>
            <a:ext cx="3692874" cy="3001300"/>
          </a:xfrm>
          <a:custGeom>
            <a:avLst/>
            <a:gdLst/>
            <a:ahLst/>
            <a:cxnLst/>
            <a:rect r="r" b="b" t="t" l="l"/>
            <a:pathLst>
              <a:path h="3001300" w="3692874">
                <a:moveTo>
                  <a:pt x="0" y="0"/>
                </a:moveTo>
                <a:lnTo>
                  <a:pt x="3692874" y="0"/>
                </a:lnTo>
                <a:lnTo>
                  <a:pt x="3692874" y="3001300"/>
                </a:lnTo>
                <a:lnTo>
                  <a:pt x="0" y="3001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449053">
            <a:off x="-855945" y="5344435"/>
            <a:ext cx="2350682" cy="2762554"/>
          </a:xfrm>
          <a:custGeom>
            <a:avLst/>
            <a:gdLst/>
            <a:ahLst/>
            <a:cxnLst/>
            <a:rect r="r" b="b" t="t" l="l"/>
            <a:pathLst>
              <a:path h="2762554" w="2350682">
                <a:moveTo>
                  <a:pt x="2350682" y="0"/>
                </a:moveTo>
                <a:lnTo>
                  <a:pt x="0" y="0"/>
                </a:lnTo>
                <a:lnTo>
                  <a:pt x="0" y="2762554"/>
                </a:lnTo>
                <a:lnTo>
                  <a:pt x="2350682" y="2762554"/>
                </a:lnTo>
                <a:lnTo>
                  <a:pt x="235068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282070" y="-97793"/>
            <a:ext cx="2018751" cy="1425743"/>
          </a:xfrm>
          <a:custGeom>
            <a:avLst/>
            <a:gdLst/>
            <a:ahLst/>
            <a:cxnLst/>
            <a:rect r="r" b="b" t="t" l="l"/>
            <a:pathLst>
              <a:path h="1425743" w="2018751">
                <a:moveTo>
                  <a:pt x="0" y="0"/>
                </a:moveTo>
                <a:lnTo>
                  <a:pt x="2018751" y="0"/>
                </a:lnTo>
                <a:lnTo>
                  <a:pt x="2018751" y="1425743"/>
                </a:lnTo>
                <a:lnTo>
                  <a:pt x="0" y="1425743"/>
                </a:lnTo>
                <a:lnTo>
                  <a:pt x="0" y="0"/>
                </a:lnTo>
                <a:close/>
              </a:path>
            </a:pathLst>
          </a:custGeom>
          <a:blipFill>
            <a:blip r:embed="rId10"/>
            <a:stretch>
              <a:fillRect l="0" t="0" r="0" b="0"/>
            </a:stretch>
          </a:blipFill>
        </p:spPr>
      </p:sp>
      <p:sp>
        <p:nvSpPr>
          <p:cNvPr name="TextBox 13" id="13"/>
          <p:cNvSpPr txBox="true"/>
          <p:nvPr/>
        </p:nvSpPr>
        <p:spPr>
          <a:xfrm rot="0">
            <a:off x="1117145" y="1172451"/>
            <a:ext cx="3189341" cy="1031479"/>
          </a:xfrm>
          <a:prstGeom prst="rect">
            <a:avLst/>
          </a:prstGeom>
        </p:spPr>
        <p:txBody>
          <a:bodyPr anchor="t" rtlCol="false" tIns="0" lIns="0" bIns="0" rIns="0">
            <a:spAutoFit/>
          </a:bodyPr>
          <a:lstStyle/>
          <a:p>
            <a:pPr>
              <a:lnSpc>
                <a:spcPts val="4099"/>
              </a:lnSpc>
              <a:spcBef>
                <a:spcPct val="0"/>
              </a:spcBef>
            </a:pPr>
            <a:r>
              <a:rPr lang="en-US" sz="2928">
                <a:solidFill>
                  <a:srgbClr val="56487A"/>
                </a:solidFill>
                <a:latin typeface="Some Time Later"/>
              </a:rPr>
              <a:t>4. Nasionalisme dan Pluralisme</a:t>
            </a:r>
          </a:p>
        </p:txBody>
      </p:sp>
      <p:sp>
        <p:nvSpPr>
          <p:cNvPr name="TextBox 14" id="14"/>
          <p:cNvSpPr txBox="true"/>
          <p:nvPr/>
        </p:nvSpPr>
        <p:spPr>
          <a:xfrm rot="0">
            <a:off x="1082655" y="2104527"/>
            <a:ext cx="3404199" cy="3134448"/>
          </a:xfrm>
          <a:prstGeom prst="rect">
            <a:avLst/>
          </a:prstGeom>
        </p:spPr>
        <p:txBody>
          <a:bodyPr anchor="t" rtlCol="false" tIns="0" lIns="0" bIns="0" rIns="0">
            <a:spAutoFit/>
          </a:bodyPr>
          <a:lstStyle/>
          <a:p>
            <a:pPr algn="just">
              <a:lnSpc>
                <a:spcPts val="2798"/>
              </a:lnSpc>
            </a:pPr>
            <a:r>
              <a:rPr lang="en-US" sz="1399">
                <a:solidFill>
                  <a:srgbClr val="56487A"/>
                </a:solidFill>
                <a:latin typeface="Garet Light"/>
              </a:rPr>
              <a:t> Menjaga keseimbangan antara nasionalisme yang kuat dengan keragaman budaya dan etnis merupakan tantangan. Bagaimana Indonesia dapat mempromosikan persatuan tanpa mengesampingkan identitas lokal adalah pertanyaan yang penting.</a:t>
            </a:r>
          </a:p>
          <a:p>
            <a:pPr algn="just">
              <a:lnSpc>
                <a:spcPts val="2798"/>
              </a:lnSpc>
            </a:pPr>
          </a:p>
        </p:txBody>
      </p:sp>
      <p:sp>
        <p:nvSpPr>
          <p:cNvPr name="TextBox 15" id="15"/>
          <p:cNvSpPr txBox="true"/>
          <p:nvPr/>
        </p:nvSpPr>
        <p:spPr>
          <a:xfrm rot="0">
            <a:off x="5035293" y="2104527"/>
            <a:ext cx="3010664" cy="2345265"/>
          </a:xfrm>
          <a:prstGeom prst="rect">
            <a:avLst/>
          </a:prstGeom>
        </p:spPr>
        <p:txBody>
          <a:bodyPr anchor="t" rtlCol="false" tIns="0" lIns="0" bIns="0" rIns="0">
            <a:spAutoFit/>
          </a:bodyPr>
          <a:lstStyle/>
          <a:p>
            <a:pPr algn="just">
              <a:lnSpc>
                <a:spcPts val="2719"/>
              </a:lnSpc>
            </a:pPr>
            <a:r>
              <a:rPr lang="en-US" sz="1359">
                <a:solidFill>
                  <a:srgbClr val="56487A"/>
                </a:solidFill>
                <a:latin typeface="Garet Light"/>
              </a:rPr>
              <a:t> Tantangan dalam memerangi korupsi adalah memastikan bahwa kebebasan pers dan keadilan tetap terjaga. Pemberitaan tentang korupsi sering menjadi masalah sensitif di Indonesia.</a:t>
            </a:r>
          </a:p>
        </p:txBody>
      </p:sp>
      <p:sp>
        <p:nvSpPr>
          <p:cNvPr name="Freeform 16" id="16"/>
          <p:cNvSpPr/>
          <p:nvPr/>
        </p:nvSpPr>
        <p:spPr>
          <a:xfrm flipH="false" flipV="false" rot="-5117908">
            <a:off x="4783492" y="675906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6632999">
            <a:off x="8403486" y="223326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157360">
            <a:off x="-1889953" y="190588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2601361">
            <a:off x="7155730" y="-808137"/>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96311">
            <a:off x="-1448902" y="2304442"/>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1989" y="-736029"/>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87214" y="543059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1520" y="731520"/>
            <a:ext cx="8290560" cy="5852160"/>
            <a:chOff x="0" y="0"/>
            <a:chExt cx="5258364" cy="3711787"/>
          </a:xfrm>
        </p:grpSpPr>
        <p:sp>
          <p:nvSpPr>
            <p:cNvPr name="Freeform 7" id="7"/>
            <p:cNvSpPr/>
            <p:nvPr/>
          </p:nvSpPr>
          <p:spPr>
            <a:xfrm flipH="false" flipV="false" rot="0">
              <a:off x="0" y="0"/>
              <a:ext cx="5258365" cy="3711787"/>
            </a:xfrm>
            <a:custGeom>
              <a:avLst/>
              <a:gdLst/>
              <a:ahLst/>
              <a:cxnLst/>
              <a:rect r="r" b="b" t="t" l="l"/>
              <a:pathLst>
                <a:path h="3711787" w="5258365">
                  <a:moveTo>
                    <a:pt x="5133904" y="3711787"/>
                  </a:moveTo>
                  <a:lnTo>
                    <a:pt x="124460" y="3711787"/>
                  </a:lnTo>
                  <a:cubicBezTo>
                    <a:pt x="55880" y="3711787"/>
                    <a:pt x="0" y="3655907"/>
                    <a:pt x="0" y="3587327"/>
                  </a:cubicBezTo>
                  <a:lnTo>
                    <a:pt x="0" y="124460"/>
                  </a:lnTo>
                  <a:cubicBezTo>
                    <a:pt x="0" y="55880"/>
                    <a:pt x="55880" y="0"/>
                    <a:pt x="124460" y="0"/>
                  </a:cubicBezTo>
                  <a:lnTo>
                    <a:pt x="5133904" y="0"/>
                  </a:lnTo>
                  <a:cubicBezTo>
                    <a:pt x="5202484" y="0"/>
                    <a:pt x="5258365" y="55880"/>
                    <a:pt x="5258365" y="124460"/>
                  </a:cubicBezTo>
                  <a:lnTo>
                    <a:pt x="5258365" y="3587327"/>
                  </a:lnTo>
                  <a:cubicBezTo>
                    <a:pt x="5258365" y="3655907"/>
                    <a:pt x="5202484" y="3711787"/>
                    <a:pt x="5133904" y="3711787"/>
                  </a:cubicBezTo>
                  <a:close/>
                </a:path>
              </a:pathLst>
            </a:custGeom>
            <a:solidFill>
              <a:srgbClr val="FFFFFF">
                <a:alpha val="89804"/>
              </a:srgbClr>
            </a:solidFill>
          </p:spPr>
        </p:sp>
      </p:grpSp>
      <p:sp>
        <p:nvSpPr>
          <p:cNvPr name="Freeform 8" id="8"/>
          <p:cNvSpPr/>
          <p:nvPr/>
        </p:nvSpPr>
        <p:spPr>
          <a:xfrm flipH="false" flipV="false" rot="0">
            <a:off x="-79510" y="5369894"/>
            <a:ext cx="2932351" cy="1695432"/>
          </a:xfrm>
          <a:custGeom>
            <a:avLst/>
            <a:gdLst/>
            <a:ahLst/>
            <a:cxnLst/>
            <a:rect r="r" b="b" t="t" l="l"/>
            <a:pathLst>
              <a:path h="1695432" w="2932351">
                <a:moveTo>
                  <a:pt x="0" y="0"/>
                </a:moveTo>
                <a:lnTo>
                  <a:pt x="2932351" y="0"/>
                </a:lnTo>
                <a:lnTo>
                  <a:pt x="2932351" y="1695432"/>
                </a:lnTo>
                <a:lnTo>
                  <a:pt x="0" y="1695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180670" y="993882"/>
            <a:ext cx="6200264" cy="1734835"/>
          </a:xfrm>
          <a:prstGeom prst="rect">
            <a:avLst/>
          </a:prstGeom>
        </p:spPr>
        <p:txBody>
          <a:bodyPr anchor="t" rtlCol="false" tIns="0" lIns="0" bIns="0" rIns="0">
            <a:spAutoFit/>
          </a:bodyPr>
          <a:lstStyle/>
          <a:p>
            <a:pPr>
              <a:lnSpc>
                <a:spcPts val="6796"/>
              </a:lnSpc>
              <a:spcBef>
                <a:spcPct val="0"/>
              </a:spcBef>
            </a:pPr>
            <a:r>
              <a:rPr lang="en-US" sz="4854">
                <a:solidFill>
                  <a:srgbClr val="56487A"/>
                </a:solidFill>
                <a:latin typeface="Some Time Later"/>
              </a:rPr>
              <a:t>6. Peran Agama dalam Politik</a:t>
            </a:r>
          </a:p>
        </p:txBody>
      </p:sp>
      <p:sp>
        <p:nvSpPr>
          <p:cNvPr name="TextBox 10" id="10"/>
          <p:cNvSpPr txBox="true"/>
          <p:nvPr/>
        </p:nvSpPr>
        <p:spPr>
          <a:xfrm rot="0">
            <a:off x="2118728" y="2759031"/>
            <a:ext cx="4987629" cy="2283226"/>
          </a:xfrm>
          <a:prstGeom prst="rect">
            <a:avLst/>
          </a:prstGeom>
        </p:spPr>
        <p:txBody>
          <a:bodyPr anchor="t" rtlCol="false" tIns="0" lIns="0" bIns="0" rIns="0">
            <a:spAutoFit/>
          </a:bodyPr>
          <a:lstStyle/>
          <a:p>
            <a:pPr>
              <a:lnSpc>
                <a:spcPts val="3049"/>
              </a:lnSpc>
            </a:pPr>
            <a:r>
              <a:rPr lang="en-US" sz="1524">
                <a:solidFill>
                  <a:srgbClr val="56487A"/>
                </a:solidFill>
                <a:latin typeface="Garet Light"/>
              </a:rPr>
              <a:t>Tantangan ini terkait dengan bagaimana agama digunakan dalam politik. Ada kekhawatiran tentang kemungkinan instrumentalisasi agama dalam politik, yang dapat mengancam prinsip-prinsip demokrasi sekuler.</a:t>
            </a:r>
          </a:p>
          <a:p>
            <a:pPr>
              <a:lnSpc>
                <a:spcPts val="3049"/>
              </a:lnSpc>
            </a:pPr>
          </a:p>
        </p:txBody>
      </p:sp>
      <p:sp>
        <p:nvSpPr>
          <p:cNvPr name="Freeform 11" id="11"/>
          <p:cNvSpPr/>
          <p:nvPr/>
        </p:nvSpPr>
        <p:spPr>
          <a:xfrm flipH="false" flipV="false" rot="0">
            <a:off x="-153735" y="78945"/>
            <a:ext cx="946262" cy="1057813"/>
          </a:xfrm>
          <a:custGeom>
            <a:avLst/>
            <a:gdLst/>
            <a:ahLst/>
            <a:cxnLst/>
            <a:rect r="r" b="b" t="t" l="l"/>
            <a:pathLst>
              <a:path h="1057813" w="946262">
                <a:moveTo>
                  <a:pt x="0" y="0"/>
                </a:moveTo>
                <a:lnTo>
                  <a:pt x="946262" y="0"/>
                </a:lnTo>
                <a:lnTo>
                  <a:pt x="946262" y="1057812"/>
                </a:lnTo>
                <a:lnTo>
                  <a:pt x="0" y="1057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928017" y="6257387"/>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4296311">
            <a:off x="8664947" y="1904586"/>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537702" y="4557958"/>
            <a:ext cx="1863446" cy="2228336"/>
          </a:xfrm>
          <a:custGeom>
            <a:avLst/>
            <a:gdLst/>
            <a:ahLst/>
            <a:cxnLst/>
            <a:rect r="r" b="b" t="t" l="l"/>
            <a:pathLst>
              <a:path h="2228336" w="1863446">
                <a:moveTo>
                  <a:pt x="0" y="0"/>
                </a:moveTo>
                <a:lnTo>
                  <a:pt x="1863446" y="0"/>
                </a:lnTo>
                <a:lnTo>
                  <a:pt x="1863446" y="2228336"/>
                </a:lnTo>
                <a:lnTo>
                  <a:pt x="0" y="2228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26678" y="84485"/>
            <a:ext cx="1213104" cy="1673247"/>
          </a:xfrm>
          <a:custGeom>
            <a:avLst/>
            <a:gdLst/>
            <a:ahLst/>
            <a:cxnLst/>
            <a:rect r="r" b="b" t="t" l="l"/>
            <a:pathLst>
              <a:path h="1673247" w="1213104">
                <a:moveTo>
                  <a:pt x="0" y="0"/>
                </a:moveTo>
                <a:lnTo>
                  <a:pt x="1213104" y="0"/>
                </a:lnTo>
                <a:lnTo>
                  <a:pt x="1213104" y="1673247"/>
                </a:lnTo>
                <a:lnTo>
                  <a:pt x="0" y="1673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6487A"/>
        </a:solidFill>
      </p:bgPr>
    </p:bg>
    <p:spTree>
      <p:nvGrpSpPr>
        <p:cNvPr id="1" name=""/>
        <p:cNvGrpSpPr/>
        <p:nvPr/>
      </p:nvGrpSpPr>
      <p:grpSpPr>
        <a:xfrm>
          <a:off x="0" y="0"/>
          <a:ext cx="0" cy="0"/>
          <a:chOff x="0" y="0"/>
          <a:chExt cx="0" cy="0"/>
        </a:xfrm>
      </p:grpSpPr>
      <p:sp>
        <p:nvSpPr>
          <p:cNvPr name="Freeform 2" id="2"/>
          <p:cNvSpPr/>
          <p:nvPr/>
        </p:nvSpPr>
        <p:spPr>
          <a:xfrm flipH="false" flipV="false" rot="-2226130">
            <a:off x="1507778" y="5849435"/>
            <a:ext cx="3719865" cy="2543457"/>
          </a:xfrm>
          <a:custGeom>
            <a:avLst/>
            <a:gdLst/>
            <a:ahLst/>
            <a:cxnLst/>
            <a:rect r="r" b="b" t="t" l="l"/>
            <a:pathLst>
              <a:path h="2543457" w="3719865">
                <a:moveTo>
                  <a:pt x="0" y="0"/>
                </a:moveTo>
                <a:lnTo>
                  <a:pt x="3719864" y="0"/>
                </a:lnTo>
                <a:lnTo>
                  <a:pt x="3719864" y="2543458"/>
                </a:lnTo>
                <a:lnTo>
                  <a:pt x="0" y="2543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88736">
            <a:off x="2535343" y="-909294"/>
            <a:ext cx="3840107" cy="2625673"/>
          </a:xfrm>
          <a:custGeom>
            <a:avLst/>
            <a:gdLst/>
            <a:ahLst/>
            <a:cxnLst/>
            <a:rect r="r" b="b" t="t" l="l"/>
            <a:pathLst>
              <a:path h="2625673" w="3840107">
                <a:moveTo>
                  <a:pt x="0" y="0"/>
                </a:moveTo>
                <a:lnTo>
                  <a:pt x="3840107" y="0"/>
                </a:lnTo>
                <a:lnTo>
                  <a:pt x="3840107" y="2625673"/>
                </a:lnTo>
                <a:lnTo>
                  <a:pt x="0" y="2625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08165" y="1143985"/>
            <a:ext cx="3753179" cy="4513889"/>
            <a:chOff x="0" y="0"/>
            <a:chExt cx="2314689" cy="2783840"/>
          </a:xfrm>
        </p:grpSpPr>
        <p:sp>
          <p:nvSpPr>
            <p:cNvPr name="Freeform 5" id="5"/>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grpSp>
        <p:nvGrpSpPr>
          <p:cNvPr name="Group 6" id="6"/>
          <p:cNvGrpSpPr/>
          <p:nvPr/>
        </p:nvGrpSpPr>
        <p:grpSpPr>
          <a:xfrm rot="0">
            <a:off x="4876800" y="1143985"/>
            <a:ext cx="3753179" cy="4513889"/>
            <a:chOff x="0" y="0"/>
            <a:chExt cx="2314689" cy="2783840"/>
          </a:xfrm>
        </p:grpSpPr>
        <p:sp>
          <p:nvSpPr>
            <p:cNvPr name="Freeform 7" id="7"/>
            <p:cNvSpPr/>
            <p:nvPr/>
          </p:nvSpPr>
          <p:spPr>
            <a:xfrm flipH="false" flipV="false" rot="0">
              <a:off x="0" y="0"/>
              <a:ext cx="2314689" cy="2783840"/>
            </a:xfrm>
            <a:custGeom>
              <a:avLst/>
              <a:gdLst/>
              <a:ahLst/>
              <a:cxnLst/>
              <a:rect r="r" b="b" t="t" l="l"/>
              <a:pathLst>
                <a:path h="2783840" w="2314689">
                  <a:moveTo>
                    <a:pt x="2190229" y="2783840"/>
                  </a:moveTo>
                  <a:lnTo>
                    <a:pt x="124460" y="2783840"/>
                  </a:lnTo>
                  <a:cubicBezTo>
                    <a:pt x="55880" y="2783840"/>
                    <a:pt x="0" y="2727960"/>
                    <a:pt x="0" y="2659380"/>
                  </a:cubicBezTo>
                  <a:lnTo>
                    <a:pt x="0" y="124460"/>
                  </a:lnTo>
                  <a:cubicBezTo>
                    <a:pt x="0" y="55880"/>
                    <a:pt x="55880" y="0"/>
                    <a:pt x="124460" y="0"/>
                  </a:cubicBezTo>
                  <a:lnTo>
                    <a:pt x="2190229" y="0"/>
                  </a:lnTo>
                  <a:cubicBezTo>
                    <a:pt x="2258809" y="0"/>
                    <a:pt x="2314689" y="55880"/>
                    <a:pt x="2314689" y="124460"/>
                  </a:cubicBezTo>
                  <a:lnTo>
                    <a:pt x="2314689" y="2659380"/>
                  </a:lnTo>
                  <a:cubicBezTo>
                    <a:pt x="2314689" y="2727960"/>
                    <a:pt x="2258809" y="2783840"/>
                    <a:pt x="2190229" y="2783840"/>
                  </a:cubicBezTo>
                  <a:close/>
                </a:path>
              </a:pathLst>
            </a:custGeom>
            <a:solidFill>
              <a:srgbClr val="FFFFFF">
                <a:alpha val="89804"/>
              </a:srgbClr>
            </a:solidFill>
          </p:spPr>
        </p:sp>
      </p:grpSp>
      <p:sp>
        <p:nvSpPr>
          <p:cNvPr name="Freeform 8" id="8"/>
          <p:cNvSpPr/>
          <p:nvPr/>
        </p:nvSpPr>
        <p:spPr>
          <a:xfrm flipH="false" flipV="false" rot="0">
            <a:off x="170883" y="86172"/>
            <a:ext cx="946262" cy="1057813"/>
          </a:xfrm>
          <a:custGeom>
            <a:avLst/>
            <a:gdLst/>
            <a:ahLst/>
            <a:cxnLst/>
            <a:rect r="r" b="b" t="t" l="l"/>
            <a:pathLst>
              <a:path h="1057813" w="946262">
                <a:moveTo>
                  <a:pt x="0" y="0"/>
                </a:moveTo>
                <a:lnTo>
                  <a:pt x="946262" y="0"/>
                </a:lnTo>
                <a:lnTo>
                  <a:pt x="946262" y="1057813"/>
                </a:lnTo>
                <a:lnTo>
                  <a:pt x="0" y="1057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29924">
            <a:off x="7337453" y="4912264"/>
            <a:ext cx="3692874" cy="3001300"/>
          </a:xfrm>
          <a:custGeom>
            <a:avLst/>
            <a:gdLst/>
            <a:ahLst/>
            <a:cxnLst/>
            <a:rect r="r" b="b" t="t" l="l"/>
            <a:pathLst>
              <a:path h="3001300" w="3692874">
                <a:moveTo>
                  <a:pt x="0" y="0"/>
                </a:moveTo>
                <a:lnTo>
                  <a:pt x="3692874" y="0"/>
                </a:lnTo>
                <a:lnTo>
                  <a:pt x="3692874" y="3001300"/>
                </a:lnTo>
                <a:lnTo>
                  <a:pt x="0" y="3001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1889715">
            <a:off x="8008549" y="-1149089"/>
            <a:ext cx="2350682" cy="2762554"/>
          </a:xfrm>
          <a:custGeom>
            <a:avLst/>
            <a:gdLst/>
            <a:ahLst/>
            <a:cxnLst/>
            <a:rect r="r" b="b" t="t" l="l"/>
            <a:pathLst>
              <a:path h="2762554" w="2350682">
                <a:moveTo>
                  <a:pt x="2350682" y="0"/>
                </a:moveTo>
                <a:lnTo>
                  <a:pt x="0" y="0"/>
                </a:lnTo>
                <a:lnTo>
                  <a:pt x="0" y="2762554"/>
                </a:lnTo>
                <a:lnTo>
                  <a:pt x="2350682" y="2762554"/>
                </a:lnTo>
                <a:lnTo>
                  <a:pt x="235068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117908">
            <a:off x="4783492" y="675906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632999">
            <a:off x="8403486" y="2233265"/>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157360">
            <a:off x="-1889953" y="1905880"/>
            <a:ext cx="3193160" cy="2183323"/>
          </a:xfrm>
          <a:custGeom>
            <a:avLst/>
            <a:gdLst/>
            <a:ahLst/>
            <a:cxnLst/>
            <a:rect r="r" b="b" t="t" l="l"/>
            <a:pathLst>
              <a:path h="2183323" w="3193160">
                <a:moveTo>
                  <a:pt x="0" y="0"/>
                </a:moveTo>
                <a:lnTo>
                  <a:pt x="3193160" y="0"/>
                </a:lnTo>
                <a:lnTo>
                  <a:pt x="3193160" y="2183323"/>
                </a:lnTo>
                <a:lnTo>
                  <a:pt x="0" y="2183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0883" y="4848108"/>
            <a:ext cx="1903162" cy="1990235"/>
          </a:xfrm>
          <a:custGeom>
            <a:avLst/>
            <a:gdLst/>
            <a:ahLst/>
            <a:cxnLst/>
            <a:rect r="r" b="b" t="t" l="l"/>
            <a:pathLst>
              <a:path h="1990235" w="1903162">
                <a:moveTo>
                  <a:pt x="0" y="0"/>
                </a:moveTo>
                <a:lnTo>
                  <a:pt x="1903163" y="0"/>
                </a:lnTo>
                <a:lnTo>
                  <a:pt x="1903163" y="1990235"/>
                </a:lnTo>
                <a:lnTo>
                  <a:pt x="0" y="19902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5035293" y="1162926"/>
            <a:ext cx="3464793" cy="553406"/>
          </a:xfrm>
          <a:prstGeom prst="rect">
            <a:avLst/>
          </a:prstGeom>
        </p:spPr>
        <p:txBody>
          <a:bodyPr anchor="t" rtlCol="false" tIns="0" lIns="0" bIns="0" rIns="0">
            <a:spAutoFit/>
          </a:bodyPr>
          <a:lstStyle/>
          <a:p>
            <a:pPr>
              <a:lnSpc>
                <a:spcPts val="4308"/>
              </a:lnSpc>
              <a:spcBef>
                <a:spcPct val="0"/>
              </a:spcBef>
            </a:pPr>
            <a:r>
              <a:rPr lang="en-US" sz="3077">
                <a:solidFill>
                  <a:srgbClr val="56487A"/>
                </a:solidFill>
                <a:latin typeface="Some Time Later"/>
              </a:rPr>
              <a:t>8. Hak Asasi Manusia</a:t>
            </a:r>
          </a:p>
        </p:txBody>
      </p:sp>
      <p:sp>
        <p:nvSpPr>
          <p:cNvPr name="TextBox 16" id="16"/>
          <p:cNvSpPr txBox="true"/>
          <p:nvPr/>
        </p:nvSpPr>
        <p:spPr>
          <a:xfrm rot="0">
            <a:off x="1016504" y="1181976"/>
            <a:ext cx="3644840" cy="842035"/>
          </a:xfrm>
          <a:prstGeom prst="rect">
            <a:avLst/>
          </a:prstGeom>
        </p:spPr>
        <p:txBody>
          <a:bodyPr anchor="t" rtlCol="false" tIns="0" lIns="0" bIns="0" rIns="0">
            <a:spAutoFit/>
          </a:bodyPr>
          <a:lstStyle/>
          <a:p>
            <a:pPr>
              <a:lnSpc>
                <a:spcPts val="3319"/>
              </a:lnSpc>
              <a:spcBef>
                <a:spcPct val="0"/>
              </a:spcBef>
            </a:pPr>
            <a:r>
              <a:rPr lang="en-US" sz="2371">
                <a:solidFill>
                  <a:srgbClr val="56487A"/>
                </a:solidFill>
                <a:latin typeface="Some Time Later"/>
              </a:rPr>
              <a:t>7. Pengentasan Kemiskinan dan Ketidaksetaraan</a:t>
            </a:r>
          </a:p>
        </p:txBody>
      </p:sp>
      <p:sp>
        <p:nvSpPr>
          <p:cNvPr name="TextBox 17" id="17"/>
          <p:cNvSpPr txBox="true"/>
          <p:nvPr/>
        </p:nvSpPr>
        <p:spPr>
          <a:xfrm rot="0">
            <a:off x="1082655" y="2095002"/>
            <a:ext cx="3240821" cy="3403487"/>
          </a:xfrm>
          <a:prstGeom prst="rect">
            <a:avLst/>
          </a:prstGeom>
        </p:spPr>
        <p:txBody>
          <a:bodyPr anchor="t" rtlCol="false" tIns="0" lIns="0" bIns="0" rIns="0">
            <a:spAutoFit/>
          </a:bodyPr>
          <a:lstStyle/>
          <a:p>
            <a:pPr algn="just">
              <a:lnSpc>
                <a:spcPts val="3037"/>
              </a:lnSpc>
            </a:pPr>
            <a:r>
              <a:rPr lang="en-US" sz="1518">
                <a:solidFill>
                  <a:srgbClr val="56487A"/>
                </a:solidFill>
                <a:latin typeface="Garet Light"/>
              </a:rPr>
              <a:t> Persoalan kemiskinan dan ketidaksetaraan ekonomi juga memiliki dampak pada ideologi sosial dan politik. Membangun masyarakat yang lebih adil dan merata adalah tantangan utama.</a:t>
            </a:r>
          </a:p>
          <a:p>
            <a:pPr algn="just">
              <a:lnSpc>
                <a:spcPts val="3037"/>
              </a:lnSpc>
            </a:pPr>
          </a:p>
          <a:p>
            <a:pPr algn="just">
              <a:lnSpc>
                <a:spcPts val="3037"/>
              </a:lnSpc>
            </a:pPr>
          </a:p>
        </p:txBody>
      </p:sp>
      <p:sp>
        <p:nvSpPr>
          <p:cNvPr name="TextBox 18" id="18"/>
          <p:cNvSpPr txBox="true"/>
          <p:nvPr/>
        </p:nvSpPr>
        <p:spPr>
          <a:xfrm rot="0">
            <a:off x="5035293" y="2095002"/>
            <a:ext cx="3256152" cy="2537479"/>
          </a:xfrm>
          <a:prstGeom prst="rect">
            <a:avLst/>
          </a:prstGeom>
        </p:spPr>
        <p:txBody>
          <a:bodyPr anchor="t" rtlCol="false" tIns="0" lIns="0" bIns="0" rIns="0">
            <a:spAutoFit/>
          </a:bodyPr>
          <a:lstStyle/>
          <a:p>
            <a:pPr algn="just">
              <a:lnSpc>
                <a:spcPts val="2941"/>
              </a:lnSpc>
            </a:pPr>
            <a:r>
              <a:rPr lang="en-US" sz="1470">
                <a:solidFill>
                  <a:srgbClr val="56487A"/>
                </a:solidFill>
                <a:latin typeface="Garet Light"/>
              </a:rPr>
              <a:t> Meningkatkan penghormatan terhadap hak asasi manusia adalah tantangan penting. Ini termasuk perlindungan terhadap hak-hak perempuan, hak-hak LGBT, dan hak-hak kelompok rentan lainnya.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DAFuIVSTXy8</dc:identifier>
  <dcterms:modified xsi:type="dcterms:W3CDTF">2011-08-01T06:04:30Z</dcterms:modified>
  <cp:revision>1</cp:revision>
  <dc:title>Purple Colorful Playful Group Project Presentation</dc:title>
</cp:coreProperties>
</file>